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2"/>
  </p:notesMasterIdLst>
  <p:handoutMasterIdLst>
    <p:handoutMasterId r:id="rId53"/>
  </p:handoutMasterIdLst>
  <p:sldIdLst>
    <p:sldId id="696" r:id="rId3"/>
    <p:sldId id="920" r:id="rId4"/>
    <p:sldId id="1013" r:id="rId5"/>
    <p:sldId id="1018" r:id="rId6"/>
    <p:sldId id="1019" r:id="rId7"/>
    <p:sldId id="1020" r:id="rId8"/>
    <p:sldId id="1014" r:id="rId9"/>
    <p:sldId id="1011" r:id="rId10"/>
    <p:sldId id="1021" r:id="rId11"/>
    <p:sldId id="1022" r:id="rId12"/>
    <p:sldId id="1037" r:id="rId13"/>
    <p:sldId id="991" r:id="rId14"/>
    <p:sldId id="992" r:id="rId15"/>
    <p:sldId id="993" r:id="rId16"/>
    <p:sldId id="994" r:id="rId17"/>
    <p:sldId id="1015" r:id="rId18"/>
    <p:sldId id="1023" r:id="rId19"/>
    <p:sldId id="1042" r:id="rId20"/>
    <p:sldId id="1043" r:id="rId21"/>
    <p:sldId id="1025" r:id="rId22"/>
    <p:sldId id="1028" r:id="rId23"/>
    <p:sldId id="1029" r:id="rId24"/>
    <p:sldId id="1036" r:id="rId25"/>
    <p:sldId id="1040" r:id="rId26"/>
    <p:sldId id="1045" r:id="rId27"/>
    <p:sldId id="1032" r:id="rId28"/>
    <p:sldId id="1033" r:id="rId29"/>
    <p:sldId id="1044" r:id="rId30"/>
    <p:sldId id="1034" r:id="rId31"/>
    <p:sldId id="1038" r:id="rId32"/>
    <p:sldId id="1039" r:id="rId33"/>
    <p:sldId id="1050" r:id="rId34"/>
    <p:sldId id="1051" r:id="rId35"/>
    <p:sldId id="1052" r:id="rId36"/>
    <p:sldId id="1053" r:id="rId37"/>
    <p:sldId id="1054" r:id="rId38"/>
    <p:sldId id="1055" r:id="rId39"/>
    <p:sldId id="1016" r:id="rId40"/>
    <p:sldId id="995" r:id="rId41"/>
    <p:sldId id="1009" r:id="rId42"/>
    <p:sldId id="1010" r:id="rId43"/>
    <p:sldId id="1046" r:id="rId44"/>
    <p:sldId id="1017" r:id="rId45"/>
    <p:sldId id="996" r:id="rId46"/>
    <p:sldId id="1049" r:id="rId47"/>
    <p:sldId id="1047" r:id="rId48"/>
    <p:sldId id="1003" r:id="rId49"/>
    <p:sldId id="1041" r:id="rId50"/>
    <p:sldId id="988" r:id="rId51"/>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66">
          <p15:clr>
            <a:srgbClr val="A4A3A4"/>
          </p15:clr>
        </p15:guide>
        <p15:guide id="2" pos="3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B0F0"/>
    <a:srgbClr val="0070C0"/>
    <a:srgbClr val="DFF1F2"/>
    <a:srgbClr val="A3D6D9"/>
    <a:srgbClr val="004586"/>
    <a:srgbClr val="1C2948"/>
    <a:srgbClr val="FBBCA3"/>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5" autoAdjust="0"/>
    <p:restoredTop sz="84491" autoAdjust="0"/>
  </p:normalViewPr>
  <p:slideViewPr>
    <p:cSldViewPr snapToGrid="0">
      <p:cViewPr varScale="1">
        <p:scale>
          <a:sx n="88" d="100"/>
          <a:sy n="88" d="100"/>
        </p:scale>
        <p:origin x="174" y="45"/>
      </p:cViewPr>
      <p:guideLst>
        <p:guide orient="horz" pos="2266"/>
        <p:guide pos="381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2023/8/8</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16</a:t>
            </a:fld>
            <a:endParaRPr lang="en-US" altLang="zh-CN"/>
          </a:p>
        </p:txBody>
      </p:sp>
    </p:spTree>
    <p:extLst>
      <p:ext uri="{BB962C8B-B14F-4D97-AF65-F5344CB8AC3E}">
        <p14:creationId xmlns:p14="http://schemas.microsoft.com/office/powerpoint/2010/main" val="373533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5357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83821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81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6433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00741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310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4640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8499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728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extLst>
      <p:ext uri="{BB962C8B-B14F-4D97-AF65-F5344CB8AC3E}">
        <p14:creationId xmlns:p14="http://schemas.microsoft.com/office/powerpoint/2010/main" val="1728805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1989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54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6385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4264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38890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75120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3274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45930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49696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9652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3157761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49072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139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38</a:t>
            </a:fld>
            <a:endParaRPr lang="en-US" altLang="zh-CN"/>
          </a:p>
        </p:txBody>
      </p:sp>
    </p:spTree>
    <p:extLst>
      <p:ext uri="{BB962C8B-B14F-4D97-AF65-F5344CB8AC3E}">
        <p14:creationId xmlns:p14="http://schemas.microsoft.com/office/powerpoint/2010/main" val="16165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56823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598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3037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97482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43</a:t>
            </a:fld>
            <a:endParaRPr lang="en-US" altLang="zh-CN"/>
          </a:p>
        </p:txBody>
      </p:sp>
    </p:spTree>
    <p:extLst>
      <p:ext uri="{BB962C8B-B14F-4D97-AF65-F5344CB8AC3E}">
        <p14:creationId xmlns:p14="http://schemas.microsoft.com/office/powerpoint/2010/main" val="147468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8990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8162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7</a:t>
            </a:fld>
            <a:endParaRPr lang="en-US" altLang="zh-CN"/>
          </a:p>
        </p:txBody>
      </p:sp>
    </p:spTree>
    <p:extLst>
      <p:ext uri="{BB962C8B-B14F-4D97-AF65-F5344CB8AC3E}">
        <p14:creationId xmlns:p14="http://schemas.microsoft.com/office/powerpoint/2010/main" val="3974489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9401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1224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6361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E2AD35-AC65-4570-AD7A-63696EC132C7}"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836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2929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15238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90854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654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524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735D9E8-E0F0-4EB1-AAE4-5CD6C3241159}"/>
              </a:ext>
            </a:extLst>
          </p:cNvPr>
          <p:cNvSpPr>
            <a:spLocks noGrp="1"/>
          </p:cNvSpPr>
          <p:nvPr>
            <p:ph type="dt" sz="half" idx="10"/>
          </p:nvPr>
        </p:nvSpPr>
        <p:spPr/>
        <p:txBody>
          <a:bodyPr/>
          <a:lstStyle>
            <a:lvl1pPr>
              <a:defRPr/>
            </a:lvl1pPr>
          </a:lstStyle>
          <a:p>
            <a:pPr>
              <a:defRPr/>
            </a:pPr>
            <a:fld id="{127C6611-C4CB-4BA6-B035-A55273F25979}" type="datetimeFigureOut">
              <a:rPr lang="zh-CN" altLang="en-US"/>
              <a:pPr>
                <a:defRPr/>
              </a:pPr>
              <a:t>2023/8/8</a:t>
            </a:fld>
            <a:endParaRPr lang="zh-CN" altLang="en-US"/>
          </a:p>
        </p:txBody>
      </p:sp>
      <p:sp>
        <p:nvSpPr>
          <p:cNvPr id="3" name="页脚占位符 4">
            <a:extLst>
              <a:ext uri="{FF2B5EF4-FFF2-40B4-BE49-F238E27FC236}">
                <a16:creationId xmlns:a16="http://schemas.microsoft.com/office/drawing/2014/main" id="{0C352B22-210C-45B4-BB61-C7744802D37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2CBF046-B4F4-444E-97E1-60C7ED358505}"/>
              </a:ext>
            </a:extLst>
          </p:cNvPr>
          <p:cNvSpPr>
            <a:spLocks noGrp="1"/>
          </p:cNvSpPr>
          <p:nvPr>
            <p:ph type="sldNum" sz="quarter" idx="12"/>
          </p:nvPr>
        </p:nvSpPr>
        <p:spPr/>
        <p:txBody>
          <a:bodyPr/>
          <a:lstStyle>
            <a:lvl1pPr>
              <a:defRPr/>
            </a:lvl1pPr>
          </a:lstStyle>
          <a:p>
            <a:pPr>
              <a:defRPr/>
            </a:pPr>
            <a:fld id="{6ED60EC5-1F68-43A4-8033-85A1E47CD70C}" type="slidenum">
              <a:rPr lang="zh-CN" altLang="en-US"/>
              <a:pPr>
                <a:defRPr/>
              </a:pPr>
              <a:t>‹#›</a:t>
            </a:fld>
            <a:endParaRPr lang="zh-CN" altLang="en-US"/>
          </a:p>
        </p:txBody>
      </p:sp>
    </p:spTree>
    <p:extLst>
      <p:ext uri="{BB962C8B-B14F-4D97-AF65-F5344CB8AC3E}">
        <p14:creationId xmlns:p14="http://schemas.microsoft.com/office/powerpoint/2010/main" val="4141239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3614705" y="5568413"/>
            <a:ext cx="49625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2190290" y="5463114"/>
            <a:ext cx="781142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3236081" y="4651214"/>
            <a:ext cx="5719835"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第一课   数据挖掘绪论</a:t>
            </a:r>
            <a:endParaRPr kumimoji="1" lang="zh-CN" altLang="zh-CN" sz="4000" b="1" i="0" u="none" strike="noStrike" kern="1200" cap="none" spc="300" normalizeH="0" baseline="0" noProof="0" dirty="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503117" y="6382298"/>
            <a:ext cx="8638329" cy="323165"/>
            <a:chOff x="305329" y="6382297"/>
            <a:chExt cx="6478747"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62796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607918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797079" y="5463114"/>
            <a:ext cx="6597844"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3952788"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mn-lt"/>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谢   谢！</a:t>
            </a:r>
          </a:p>
        </p:txBody>
      </p:sp>
    </p:spTree>
    <p:extLst>
      <p:ext uri="{BB962C8B-B14F-4D97-AF65-F5344CB8AC3E}">
        <p14:creationId xmlns:p14="http://schemas.microsoft.com/office/powerpoint/2010/main" val="2356776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7"/>
            <a:ext cx="11730283" cy="1602008"/>
            <a:chOff x="1118962" y="4467938"/>
            <a:chExt cx="6918675" cy="2362409"/>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9"/>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3"/>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6"/>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7"/>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417311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141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672441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26"/>
              <a:ext cx="1383225" cy="635409"/>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05941"/>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255226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32"/>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85150"/>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385632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5"/>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121476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07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9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33611" y="56873"/>
            <a:ext cx="11924779"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11435043" y="164873"/>
            <a:ext cx="48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8D7EC04B-5A67-4B07-8540-5725270C84D8}"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9688650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upload.wikimedia.org/wikipedia/commons/3/3a/Linear_regression.svg" TargetMode="External"/><Relationship Id="rId4" Type="http://schemas.openxmlformats.org/officeDocument/2006/relationships/image" Target="../media/image4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3.jpeg"/><Relationship Id="rId7"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image" Target="../media/image14.wmf"/><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B86F320-4194-21B6-7B81-0A8C6E37E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 y="-208492"/>
            <a:ext cx="12192000" cy="2877397"/>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数据挖掘</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数据挖掘概述</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pic>
        <p:nvPicPr>
          <p:cNvPr id="9" name="图片 8">
            <a:extLst>
              <a:ext uri="{FF2B5EF4-FFF2-40B4-BE49-F238E27FC236}">
                <a16:creationId xmlns:a16="http://schemas.microsoft.com/office/drawing/2014/main" id="{8F3A197C-DA29-EAF1-8735-146044825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73" y="99668"/>
            <a:ext cx="2258399" cy="5158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什么是（不是）数据挖掘</a:t>
            </a:r>
          </a:p>
        </p:txBody>
      </p:sp>
      <p:sp>
        <p:nvSpPr>
          <p:cNvPr id="4" name="Text Box 6">
            <a:extLst>
              <a:ext uri="{FF2B5EF4-FFF2-40B4-BE49-F238E27FC236}">
                <a16:creationId xmlns:a16="http://schemas.microsoft.com/office/drawing/2014/main" id="{17FAFD0B-903F-DB48-0A4E-8CC4C0DA2A1C}"/>
              </a:ext>
            </a:extLst>
          </p:cNvPr>
          <p:cNvSpPr txBox="1">
            <a:spLocks noChangeArrowheads="1"/>
          </p:cNvSpPr>
          <p:nvPr/>
        </p:nvSpPr>
        <p:spPr bwMode="auto">
          <a:xfrm>
            <a:off x="5611586" y="1494745"/>
            <a:ext cx="5029200" cy="4188839"/>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marL="0" marR="0" lvl="0" indent="0" defTabSz="914400" eaLnBrk="1" fontAlgn="auto" latinLnBrk="0" hangingPunct="1">
              <a:lnSpc>
                <a:spcPct val="95000"/>
              </a:lnSpc>
              <a:spcBef>
                <a:spcPct val="20000"/>
              </a:spcBef>
              <a:spcAft>
                <a:spcPts val="400"/>
              </a:spcAft>
              <a:buClr>
                <a:srgbClr val="0C7B9C"/>
              </a:buClr>
              <a:buSzPct val="75000"/>
              <a:tabLst/>
              <a:defRPr/>
            </a:pPr>
            <a:r>
              <a:rPr kumimoji="0" lang="zh-CN" altLang="en-US" sz="2800" b="1" i="0" u="none" strike="noStrike" kern="0" cap="none" spc="0" normalizeH="0" baseline="0" noProof="0" dirty="0">
                <a:ln>
                  <a:noFill/>
                </a:ln>
                <a:solidFill>
                  <a:srgbClr val="FF0000"/>
                </a:solidFill>
                <a:effectLst/>
                <a:uLnTx/>
                <a:uFillTx/>
                <a:ea typeface="宋体" panose="02010600030101010101" pitchFamily="2" charset="-122"/>
              </a:rPr>
              <a:t>什么是数据挖掘</a:t>
            </a:r>
            <a:r>
              <a:rPr kumimoji="0" lang="en-US" altLang="zh-CN" sz="2800" b="1" i="0" u="none" strike="noStrike" kern="0" cap="none" spc="0" normalizeH="0" baseline="0" noProof="0" dirty="0">
                <a:ln>
                  <a:noFill/>
                </a:ln>
                <a:solidFill>
                  <a:srgbClr val="FF0000"/>
                </a:solidFill>
                <a:effectLst/>
                <a:uLnTx/>
                <a:uFillTx/>
                <a:ea typeface="宋体" panose="02010600030101010101" pitchFamily="2" charset="-122"/>
              </a:rPr>
              <a:t>?</a:t>
            </a:r>
            <a:endParaRPr kumimoji="0" lang="en-US" altLang="zh-CN" sz="2800" b="0" i="0" u="none" strike="noStrike" kern="0" cap="none" spc="0" normalizeH="0" baseline="0" noProof="0" dirty="0">
              <a:ln>
                <a:noFill/>
              </a:ln>
              <a:solidFill>
                <a:srgbClr val="FF0000"/>
              </a:solidFill>
              <a:effectLst/>
              <a:uLnTx/>
              <a:uFillTx/>
              <a:ea typeface="宋体" panose="02010600030101010101" pitchFamily="2" charset="-122"/>
            </a:endParaRPr>
          </a:p>
          <a:p>
            <a:pPr marL="0" marR="0" lvl="1" indent="0" defTabSz="914400" eaLnBrk="1" fontAlgn="auto" latinLnBrk="0" hangingPunct="1">
              <a:lnSpc>
                <a:spcPct val="95000"/>
              </a:lnSpc>
              <a:spcBef>
                <a:spcPct val="20000"/>
              </a:spcBef>
              <a:spcAft>
                <a:spcPts val="400"/>
              </a:spcAft>
              <a:buClr>
                <a:srgbClr val="0C7B9C"/>
              </a:buClr>
              <a:buSzPct val="100000"/>
              <a:buFont typeface="Arial" panose="020B0604020202020204" pitchFamily="34" charset="0"/>
              <a:buChar char="–"/>
              <a:tabLst/>
              <a:defRPr/>
            </a:pP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某些名字在美国某些地区更流行</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(O 'Brien, O '</a:t>
            </a:r>
            <a:r>
              <a:rPr kumimoji="0" lang="en-US" altLang="zh-CN" sz="2800" b="0" i="0" u="none" strike="noStrike" kern="0" cap="none" spc="0" normalizeH="0" baseline="0" noProof="0" dirty="0" err="1">
                <a:ln>
                  <a:noFill/>
                </a:ln>
                <a:solidFill>
                  <a:srgbClr val="000000"/>
                </a:solidFill>
                <a:effectLst/>
                <a:uLnTx/>
                <a:uFillTx/>
                <a:ea typeface="宋体" panose="02010600030101010101" pitchFamily="2" charset="-122"/>
              </a:rPr>
              <a:t>Rurke</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 O 'Reilly…</a:t>
            </a: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在波士顿地区</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a:t>
            </a:r>
          </a:p>
          <a:p>
            <a:pPr marL="0" marR="0" lvl="1" indent="0" defTabSz="914400" eaLnBrk="1" fontAlgn="auto" latinLnBrk="0" hangingPunct="1">
              <a:lnSpc>
                <a:spcPct val="95000"/>
              </a:lnSpc>
              <a:spcBef>
                <a:spcPct val="20000"/>
              </a:spcBef>
              <a:spcAft>
                <a:spcPts val="400"/>
              </a:spcAft>
              <a:buClr>
                <a:srgbClr val="0C7B9C"/>
              </a:buClr>
              <a:buSzPct val="100000"/>
              <a:buFont typeface="Arial" panose="020B0604020202020204" pitchFamily="34" charset="0"/>
              <a:buChar char="–"/>
              <a:tabLst/>
              <a:defRPr/>
            </a:pPr>
            <a:endPar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endParaRPr>
          </a:p>
          <a:p>
            <a:pPr marL="0" marR="0" lvl="1" indent="0" defTabSz="914400" eaLnBrk="1" fontAlgn="auto" latinLnBrk="0" hangingPunct="1">
              <a:lnSpc>
                <a:spcPct val="95000"/>
              </a:lnSpc>
              <a:spcBef>
                <a:spcPct val="20000"/>
              </a:spcBef>
              <a:spcAft>
                <a:spcPts val="400"/>
              </a:spcAft>
              <a:buClr>
                <a:srgbClr val="0C7B9C"/>
              </a:buClr>
              <a:buSzPct val="100000"/>
              <a:buFont typeface="Arial" panose="020B0604020202020204" pitchFamily="34" charset="0"/>
              <a:buChar char="–"/>
              <a:tabLst/>
              <a:defRPr/>
            </a:pP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根据上下文将搜索引擎返回的类似文档组合在一起</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a:t>
            </a: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例如</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Amazon rainforest, Amazon.com</a:t>
            </a: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a:t>
            </a:r>
          </a:p>
        </p:txBody>
      </p:sp>
      <p:sp>
        <p:nvSpPr>
          <p:cNvPr id="5" name="Text Box 7">
            <a:extLst>
              <a:ext uri="{FF2B5EF4-FFF2-40B4-BE49-F238E27FC236}">
                <a16:creationId xmlns:a16="http://schemas.microsoft.com/office/drawing/2014/main" id="{58E0085A-BEF9-9305-D8B0-4E56BDDAB7DD}"/>
              </a:ext>
            </a:extLst>
          </p:cNvPr>
          <p:cNvSpPr txBox="1">
            <a:spLocks noChangeArrowheads="1"/>
          </p:cNvSpPr>
          <p:nvPr/>
        </p:nvSpPr>
        <p:spPr bwMode="auto">
          <a:xfrm>
            <a:off x="925286" y="1569357"/>
            <a:ext cx="3429000" cy="3628686"/>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lvl="0" defTabSz="914400" eaLnBrk="1" fontAlgn="auto" latinLnBrk="0" hangingPunct="1">
              <a:lnSpc>
                <a:spcPct val="95000"/>
              </a:lnSpc>
              <a:spcBef>
                <a:spcPct val="20000"/>
              </a:spcBef>
              <a:spcAft>
                <a:spcPts val="400"/>
              </a:spcAft>
              <a:buClr>
                <a:srgbClr val="0C7B9C"/>
              </a:buClr>
              <a:buSzPct val="75000"/>
              <a:tabLst/>
              <a:defRPr/>
            </a:pPr>
            <a:r>
              <a:rPr kumimoji="0" lang="zh-CN" altLang="en-US" sz="2800" b="1" i="0" u="none" strike="noStrike" kern="0" cap="none" spc="0" normalizeH="0" baseline="0" noProof="0" dirty="0">
                <a:ln>
                  <a:noFill/>
                </a:ln>
                <a:solidFill>
                  <a:srgbClr val="FF0000"/>
                </a:solidFill>
                <a:effectLst/>
                <a:uLnTx/>
                <a:uFillTx/>
                <a:ea typeface="宋体" panose="02010600030101010101" pitchFamily="2" charset="-122"/>
              </a:rPr>
              <a:t>什么不是数据挖掘</a:t>
            </a:r>
            <a:r>
              <a:rPr kumimoji="0" lang="en-US" altLang="zh-CN" sz="2800" b="1" i="0" u="none" strike="noStrike" kern="0" cap="none" spc="0" normalizeH="0" baseline="0" noProof="0" dirty="0">
                <a:ln>
                  <a:noFill/>
                </a:ln>
                <a:solidFill>
                  <a:srgbClr val="FF0000"/>
                </a:solidFill>
                <a:effectLst/>
                <a:uLnTx/>
                <a:uFillTx/>
                <a:ea typeface="宋体" panose="02010600030101010101" pitchFamily="2" charset="-122"/>
              </a:rPr>
              <a:t>?</a:t>
            </a:r>
          </a:p>
          <a:p>
            <a:pPr marL="0" marR="0" lvl="1" indent="0" defTabSz="914400" eaLnBrk="1" fontAlgn="auto" latinLnBrk="0" hangingPunct="1">
              <a:lnSpc>
                <a:spcPct val="95000"/>
              </a:lnSpc>
              <a:spcBef>
                <a:spcPct val="60000"/>
              </a:spcBef>
              <a:spcAft>
                <a:spcPts val="400"/>
              </a:spcAft>
              <a:buClr>
                <a:srgbClr val="0C7B9C"/>
              </a:buClr>
              <a:buSzPct val="100000"/>
              <a:buFont typeface="Arial" panose="020B0604020202020204" pitchFamily="34" charset="0"/>
              <a:buChar char="–"/>
              <a:tabLst/>
              <a:defRPr/>
            </a:pPr>
            <a:r>
              <a:rPr kumimoji="0" lang="zh-CN" altLang="en-US" sz="2800" b="0" i="0" u="none" strike="noStrike" kern="0" cap="none" spc="0" normalizeH="0" baseline="0" noProof="0" dirty="0">
                <a:ln>
                  <a:noFill/>
                </a:ln>
                <a:solidFill>
                  <a:srgbClr val="000000"/>
                </a:solidFill>
                <a:effectLst/>
                <a:uLnTx/>
                <a:uFillTx/>
                <a:latin typeface="+mn-ea"/>
                <a:ea typeface="+mn-ea"/>
              </a:rPr>
              <a:t>在电话簿中查找电话号码</a:t>
            </a:r>
            <a:endParaRPr kumimoji="0" lang="en-US" altLang="zh-CN" sz="2800" b="0" i="0" u="none" strike="noStrike" kern="0" cap="none" spc="0" normalizeH="0" baseline="0" noProof="0" dirty="0">
              <a:ln>
                <a:noFill/>
              </a:ln>
              <a:solidFill>
                <a:srgbClr val="000000"/>
              </a:solidFill>
              <a:effectLst/>
              <a:uLnTx/>
              <a:uFillTx/>
              <a:latin typeface="+mn-ea"/>
              <a:ea typeface="+mn-ea"/>
            </a:endParaRPr>
          </a:p>
          <a:p>
            <a:pPr marL="0" marR="0" lvl="1" indent="0" defTabSz="914400" eaLnBrk="1" fontAlgn="auto" latinLnBrk="0" hangingPunct="1">
              <a:lnSpc>
                <a:spcPct val="95000"/>
              </a:lnSpc>
              <a:spcBef>
                <a:spcPct val="60000"/>
              </a:spcBef>
              <a:spcAft>
                <a:spcPts val="400"/>
              </a:spcAft>
              <a:buClr>
                <a:srgbClr val="0C7B9C"/>
              </a:buClr>
              <a:buSzPct val="100000"/>
              <a:buFont typeface="Arial" panose="020B0604020202020204" pitchFamily="34" charset="0"/>
              <a:buChar char="–"/>
              <a:tabLst/>
              <a:defRPr/>
            </a:pPr>
            <a:endPar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endParaRPr>
          </a:p>
          <a:p>
            <a:pPr marL="0" marR="0" lvl="1" indent="0" defTabSz="914400" eaLnBrk="1" fontAlgn="auto" latinLnBrk="0" hangingPunct="1">
              <a:lnSpc>
                <a:spcPct val="95000"/>
              </a:lnSpc>
              <a:spcBef>
                <a:spcPts val="0"/>
              </a:spcBef>
              <a:spcAft>
                <a:spcPts val="400"/>
              </a:spcAft>
              <a:buClr>
                <a:srgbClr val="0C7B9C"/>
              </a:buClr>
              <a:buSzPct val="100000"/>
              <a:buFont typeface="Arial" panose="020B0604020202020204" pitchFamily="34" charset="0"/>
              <a:buChar char="–"/>
              <a:tabLst/>
              <a:defRPr/>
            </a:pP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在网络搜索引擎上查询有关“</a:t>
            </a:r>
            <a:r>
              <a:rPr kumimoji="0" lang="en-US" altLang="zh-CN" sz="2800" b="0" i="0" u="none" strike="noStrike" kern="0" cap="none" spc="0" normalizeH="0" baseline="0" noProof="0" dirty="0">
                <a:ln>
                  <a:noFill/>
                </a:ln>
                <a:solidFill>
                  <a:srgbClr val="000000"/>
                </a:solidFill>
                <a:effectLst/>
                <a:uLnTx/>
                <a:uFillTx/>
                <a:ea typeface="宋体" panose="02010600030101010101" pitchFamily="2" charset="-122"/>
              </a:rPr>
              <a:t>Amazon”</a:t>
            </a:r>
            <a:r>
              <a:rPr kumimoji="0" lang="zh-CN" altLang="en-US" sz="2800" b="0" i="0" u="none" strike="noStrike" kern="0" cap="none" spc="0" normalizeH="0" baseline="0" noProof="0" dirty="0">
                <a:ln>
                  <a:noFill/>
                </a:ln>
                <a:solidFill>
                  <a:srgbClr val="000000"/>
                </a:solidFill>
                <a:effectLst/>
                <a:uLnTx/>
                <a:uFillTx/>
                <a:ea typeface="宋体" panose="02010600030101010101" pitchFamily="2" charset="-122"/>
              </a:rPr>
              <a:t>的信息</a:t>
            </a:r>
            <a:endParaRPr kumimoji="0" lang="en-US" altLang="zh-CN" sz="1400" b="1" i="0" u="none" strike="noStrike" kern="0" cap="none" spc="0" normalizeH="0" baseline="0" noProof="0" dirty="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2362042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96514" y="250145"/>
            <a:ext cx="8750643" cy="677863"/>
          </a:xfrm>
        </p:spPr>
        <p:txBody>
          <a:bodyPr/>
          <a:lstStyle/>
          <a:p>
            <a:pPr algn="l" eaLnBrk="1" hangingPunct="1"/>
            <a:r>
              <a:rPr lang="zh-CN" altLang="en-US" dirty="0">
                <a:solidFill>
                  <a:schemeClr val="tx1"/>
                </a:solidFill>
              </a:rPr>
              <a:t>数据挖掘</a:t>
            </a:r>
            <a:r>
              <a:rPr lang="en-US" altLang="zh-CN" dirty="0">
                <a:solidFill>
                  <a:schemeClr val="tx1"/>
                </a:solidFill>
              </a:rPr>
              <a:t>-</a:t>
            </a:r>
            <a:r>
              <a:rPr lang="zh-CN" altLang="en-US" dirty="0">
                <a:solidFill>
                  <a:schemeClr val="tx1"/>
                </a:solidFill>
              </a:rPr>
              <a:t>知识挖掘的核心</a:t>
            </a:r>
          </a:p>
        </p:txBody>
      </p:sp>
      <p:sp>
        <p:nvSpPr>
          <p:cNvPr id="4" name="Line 4">
            <a:extLst>
              <a:ext uri="{FF2B5EF4-FFF2-40B4-BE49-F238E27FC236}">
                <a16:creationId xmlns:a16="http://schemas.microsoft.com/office/drawing/2014/main" id="{8D5DF837-3624-14A8-6299-D72B5D67701D}"/>
              </a:ext>
            </a:extLst>
          </p:cNvPr>
          <p:cNvSpPr>
            <a:spLocks noChangeShapeType="1"/>
          </p:cNvSpPr>
          <p:nvPr/>
        </p:nvSpPr>
        <p:spPr bwMode="auto">
          <a:xfrm flipV="1">
            <a:off x="1953986" y="5061857"/>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5">
            <a:extLst>
              <a:ext uri="{FF2B5EF4-FFF2-40B4-BE49-F238E27FC236}">
                <a16:creationId xmlns:a16="http://schemas.microsoft.com/office/drawing/2014/main" id="{D222A7AD-A312-4FD2-D6E8-F7BBDB9AE813}"/>
              </a:ext>
            </a:extLst>
          </p:cNvPr>
          <p:cNvSpPr>
            <a:spLocks noChangeShapeType="1"/>
          </p:cNvSpPr>
          <p:nvPr/>
        </p:nvSpPr>
        <p:spPr bwMode="auto">
          <a:xfrm flipV="1">
            <a:off x="7516586" y="1556657"/>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a:extLst>
              <a:ext uri="{FF2B5EF4-FFF2-40B4-BE49-F238E27FC236}">
                <a16:creationId xmlns:a16="http://schemas.microsoft.com/office/drawing/2014/main" id="{2272975B-3CCB-1D1D-CFD4-64450E0CEB51}"/>
              </a:ext>
            </a:extLst>
          </p:cNvPr>
          <p:cNvSpPr>
            <a:spLocks noChangeShapeType="1"/>
          </p:cNvSpPr>
          <p:nvPr/>
        </p:nvSpPr>
        <p:spPr bwMode="auto">
          <a:xfrm flipV="1">
            <a:off x="5840186" y="2623457"/>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a:extLst>
              <a:ext uri="{FF2B5EF4-FFF2-40B4-BE49-F238E27FC236}">
                <a16:creationId xmlns:a16="http://schemas.microsoft.com/office/drawing/2014/main" id="{490B59D4-14FB-218B-C5DC-5DCEB4DF1DD0}"/>
              </a:ext>
            </a:extLst>
          </p:cNvPr>
          <p:cNvSpPr>
            <a:spLocks noChangeShapeType="1"/>
          </p:cNvSpPr>
          <p:nvPr/>
        </p:nvSpPr>
        <p:spPr bwMode="auto">
          <a:xfrm flipV="1">
            <a:off x="4011386" y="3690257"/>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Oval 8">
            <a:extLst>
              <a:ext uri="{FF2B5EF4-FFF2-40B4-BE49-F238E27FC236}">
                <a16:creationId xmlns:a16="http://schemas.microsoft.com/office/drawing/2014/main" id="{7113E67B-7578-35FC-E4A4-78762366B9D9}"/>
              </a:ext>
            </a:extLst>
          </p:cNvPr>
          <p:cNvSpPr>
            <a:spLocks noChangeArrowheads="1"/>
          </p:cNvSpPr>
          <p:nvPr/>
        </p:nvSpPr>
        <p:spPr bwMode="auto">
          <a:xfrm>
            <a:off x="963386" y="5519057"/>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9">
            <a:extLst>
              <a:ext uri="{FF2B5EF4-FFF2-40B4-BE49-F238E27FC236}">
                <a16:creationId xmlns:a16="http://schemas.microsoft.com/office/drawing/2014/main" id="{3BE009C9-F8EE-37DA-3749-3B9F22455C28}"/>
              </a:ext>
            </a:extLst>
          </p:cNvPr>
          <p:cNvSpPr>
            <a:spLocks noChangeArrowheads="1"/>
          </p:cNvSpPr>
          <p:nvPr/>
        </p:nvSpPr>
        <p:spPr bwMode="auto">
          <a:xfrm>
            <a:off x="963386" y="5595257"/>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10">
            <a:extLst>
              <a:ext uri="{FF2B5EF4-FFF2-40B4-BE49-F238E27FC236}">
                <a16:creationId xmlns:a16="http://schemas.microsoft.com/office/drawing/2014/main" id="{0564183C-5CB2-AE03-CB1A-AA39F8720784}"/>
              </a:ext>
            </a:extLst>
          </p:cNvPr>
          <p:cNvSpPr>
            <a:spLocks noChangeArrowheads="1"/>
          </p:cNvSpPr>
          <p:nvPr/>
        </p:nvSpPr>
        <p:spPr bwMode="auto">
          <a:xfrm>
            <a:off x="963386" y="5900057"/>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11">
            <a:extLst>
              <a:ext uri="{FF2B5EF4-FFF2-40B4-BE49-F238E27FC236}">
                <a16:creationId xmlns:a16="http://schemas.microsoft.com/office/drawing/2014/main" id="{7F51EBF8-949E-A810-C425-75B3430418A6}"/>
              </a:ext>
            </a:extLst>
          </p:cNvPr>
          <p:cNvSpPr>
            <a:spLocks noChangeArrowheads="1"/>
          </p:cNvSpPr>
          <p:nvPr/>
        </p:nvSpPr>
        <p:spPr bwMode="auto">
          <a:xfrm>
            <a:off x="1344386" y="5900057"/>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Rectangle 12">
            <a:extLst>
              <a:ext uri="{FF2B5EF4-FFF2-40B4-BE49-F238E27FC236}">
                <a16:creationId xmlns:a16="http://schemas.microsoft.com/office/drawing/2014/main" id="{E4041618-D9FA-4DE4-F21D-DEC7525250E8}"/>
              </a:ext>
            </a:extLst>
          </p:cNvPr>
          <p:cNvSpPr>
            <a:spLocks noChangeArrowheads="1"/>
          </p:cNvSpPr>
          <p:nvPr/>
        </p:nvSpPr>
        <p:spPr bwMode="auto">
          <a:xfrm>
            <a:off x="1344386" y="5976257"/>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Oval 13">
            <a:extLst>
              <a:ext uri="{FF2B5EF4-FFF2-40B4-BE49-F238E27FC236}">
                <a16:creationId xmlns:a16="http://schemas.microsoft.com/office/drawing/2014/main" id="{86C83C45-4A7B-2739-FC8F-D87273239805}"/>
              </a:ext>
            </a:extLst>
          </p:cNvPr>
          <p:cNvSpPr>
            <a:spLocks noChangeArrowheads="1"/>
          </p:cNvSpPr>
          <p:nvPr/>
        </p:nvSpPr>
        <p:spPr bwMode="auto">
          <a:xfrm>
            <a:off x="1344386" y="6281057"/>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14">
            <a:extLst>
              <a:ext uri="{FF2B5EF4-FFF2-40B4-BE49-F238E27FC236}">
                <a16:creationId xmlns:a16="http://schemas.microsoft.com/office/drawing/2014/main" id="{694E6B32-D250-98B5-240A-D77B62EC1915}"/>
              </a:ext>
            </a:extLst>
          </p:cNvPr>
          <p:cNvSpPr>
            <a:spLocks noChangeArrowheads="1"/>
          </p:cNvSpPr>
          <p:nvPr/>
        </p:nvSpPr>
        <p:spPr bwMode="auto">
          <a:xfrm>
            <a:off x="2030186" y="5671457"/>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15">
            <a:extLst>
              <a:ext uri="{FF2B5EF4-FFF2-40B4-BE49-F238E27FC236}">
                <a16:creationId xmlns:a16="http://schemas.microsoft.com/office/drawing/2014/main" id="{1419D7F1-A2A6-0999-18E4-1AF38F182628}"/>
              </a:ext>
            </a:extLst>
          </p:cNvPr>
          <p:cNvSpPr>
            <a:spLocks noChangeArrowheads="1"/>
          </p:cNvSpPr>
          <p:nvPr/>
        </p:nvSpPr>
        <p:spPr bwMode="auto">
          <a:xfrm>
            <a:off x="2030186" y="5747657"/>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16">
            <a:extLst>
              <a:ext uri="{FF2B5EF4-FFF2-40B4-BE49-F238E27FC236}">
                <a16:creationId xmlns:a16="http://schemas.microsoft.com/office/drawing/2014/main" id="{DB157437-37AA-F8C0-C89E-C7E1B0B6C7D0}"/>
              </a:ext>
            </a:extLst>
          </p:cNvPr>
          <p:cNvSpPr>
            <a:spLocks noChangeArrowheads="1"/>
          </p:cNvSpPr>
          <p:nvPr/>
        </p:nvSpPr>
        <p:spPr bwMode="auto">
          <a:xfrm>
            <a:off x="2030186" y="6052457"/>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Text Box 17">
            <a:extLst>
              <a:ext uri="{FF2B5EF4-FFF2-40B4-BE49-F238E27FC236}">
                <a16:creationId xmlns:a16="http://schemas.microsoft.com/office/drawing/2014/main" id="{F0A61900-015E-D51D-EA9E-A81DA1A029E3}"/>
              </a:ext>
            </a:extLst>
          </p:cNvPr>
          <p:cNvSpPr txBox="1">
            <a:spLocks noChangeArrowheads="1"/>
          </p:cNvSpPr>
          <p:nvPr/>
        </p:nvSpPr>
        <p:spPr bwMode="auto">
          <a:xfrm>
            <a:off x="1039586" y="4815795"/>
            <a:ext cx="2035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数据清理</a:t>
            </a:r>
            <a:endParaRPr lang="zh-CN" altLang="en-US">
              <a:latin typeface="Times New Roman" panose="02020603050405020304" pitchFamily="18" charset="0"/>
            </a:endParaRPr>
          </a:p>
        </p:txBody>
      </p:sp>
      <p:sp>
        <p:nvSpPr>
          <p:cNvPr id="18" name="Text Box 18">
            <a:extLst>
              <a:ext uri="{FF2B5EF4-FFF2-40B4-BE49-F238E27FC236}">
                <a16:creationId xmlns:a16="http://schemas.microsoft.com/office/drawing/2014/main" id="{232A573E-D3CE-585A-3C24-EA5B5EA3BAC8}"/>
              </a:ext>
            </a:extLst>
          </p:cNvPr>
          <p:cNvSpPr txBox="1">
            <a:spLocks noChangeArrowheads="1"/>
          </p:cNvSpPr>
          <p:nvPr/>
        </p:nvSpPr>
        <p:spPr bwMode="auto">
          <a:xfrm>
            <a:off x="2334986" y="5349195"/>
            <a:ext cx="2035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数据集成</a:t>
            </a:r>
            <a:endParaRPr lang="zh-CN" altLang="en-US">
              <a:latin typeface="Times New Roman" panose="02020603050405020304" pitchFamily="18" charset="0"/>
            </a:endParaRPr>
          </a:p>
        </p:txBody>
      </p:sp>
      <p:sp>
        <p:nvSpPr>
          <p:cNvPr id="19" name="Text Box 19">
            <a:extLst>
              <a:ext uri="{FF2B5EF4-FFF2-40B4-BE49-F238E27FC236}">
                <a16:creationId xmlns:a16="http://schemas.microsoft.com/office/drawing/2014/main" id="{B6C8FD84-A9BE-F539-8C7D-E9ACBD769260}"/>
              </a:ext>
            </a:extLst>
          </p:cNvPr>
          <p:cNvSpPr txBox="1">
            <a:spLocks noChangeArrowheads="1"/>
          </p:cNvSpPr>
          <p:nvPr/>
        </p:nvSpPr>
        <p:spPr bwMode="auto">
          <a:xfrm>
            <a:off x="2106386" y="6204857"/>
            <a:ext cx="1976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99"/>
                </a:solidFill>
                <a:latin typeface="Times New Roman" panose="02020603050405020304" pitchFamily="18" charset="0"/>
              </a:rPr>
              <a:t>数据库</a:t>
            </a:r>
          </a:p>
        </p:txBody>
      </p:sp>
      <p:sp>
        <p:nvSpPr>
          <p:cNvPr id="20" name="Text Box 20">
            <a:extLst>
              <a:ext uri="{FF2B5EF4-FFF2-40B4-BE49-F238E27FC236}">
                <a16:creationId xmlns:a16="http://schemas.microsoft.com/office/drawing/2014/main" id="{F21DAE6F-590A-2665-EA46-2087AC4098FA}"/>
              </a:ext>
            </a:extLst>
          </p:cNvPr>
          <p:cNvSpPr txBox="1">
            <a:spLocks noChangeArrowheads="1"/>
          </p:cNvSpPr>
          <p:nvPr/>
        </p:nvSpPr>
        <p:spPr bwMode="auto">
          <a:xfrm>
            <a:off x="1953986" y="4071257"/>
            <a:ext cx="199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99"/>
                </a:solidFill>
                <a:latin typeface="Times New Roman" panose="02020603050405020304" pitchFamily="18" charset="0"/>
              </a:rPr>
              <a:t>数据仓库</a:t>
            </a:r>
          </a:p>
        </p:txBody>
      </p:sp>
      <p:sp>
        <p:nvSpPr>
          <p:cNvPr id="21" name="Rectangle 21">
            <a:extLst>
              <a:ext uri="{FF2B5EF4-FFF2-40B4-BE49-F238E27FC236}">
                <a16:creationId xmlns:a16="http://schemas.microsoft.com/office/drawing/2014/main" id="{5793191F-78E9-0B4A-05E0-9CC18BE7C8EC}"/>
              </a:ext>
            </a:extLst>
          </p:cNvPr>
          <p:cNvSpPr>
            <a:spLocks noChangeArrowheads="1"/>
          </p:cNvSpPr>
          <p:nvPr/>
        </p:nvSpPr>
        <p:spPr bwMode="auto">
          <a:xfrm>
            <a:off x="3096986" y="4528457"/>
            <a:ext cx="685800" cy="685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Rectangle 22">
            <a:extLst>
              <a:ext uri="{FF2B5EF4-FFF2-40B4-BE49-F238E27FC236}">
                <a16:creationId xmlns:a16="http://schemas.microsoft.com/office/drawing/2014/main" id="{9D9D2A89-2D81-B467-A856-47E363B05A86}"/>
              </a:ext>
            </a:extLst>
          </p:cNvPr>
          <p:cNvSpPr>
            <a:spLocks noChangeArrowheads="1"/>
          </p:cNvSpPr>
          <p:nvPr/>
        </p:nvSpPr>
        <p:spPr bwMode="auto">
          <a:xfrm>
            <a:off x="5154386" y="3385457"/>
            <a:ext cx="457200" cy="4572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Rectangle 23">
            <a:extLst>
              <a:ext uri="{FF2B5EF4-FFF2-40B4-BE49-F238E27FC236}">
                <a16:creationId xmlns:a16="http://schemas.microsoft.com/office/drawing/2014/main" id="{40AFFDE7-BF6F-5608-F5F0-094D71DB5E05}"/>
              </a:ext>
            </a:extLst>
          </p:cNvPr>
          <p:cNvSpPr>
            <a:spLocks noChangeArrowheads="1"/>
          </p:cNvSpPr>
          <p:nvPr/>
        </p:nvSpPr>
        <p:spPr bwMode="auto">
          <a:xfrm>
            <a:off x="7211786" y="1937657"/>
            <a:ext cx="76200" cy="609600"/>
          </a:xfrm>
          <a:prstGeom prst="rect">
            <a:avLst/>
          </a:prstGeom>
          <a:solidFill>
            <a:schemeClr val="hlink"/>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Rectangle 24">
            <a:extLst>
              <a:ext uri="{FF2B5EF4-FFF2-40B4-BE49-F238E27FC236}">
                <a16:creationId xmlns:a16="http://schemas.microsoft.com/office/drawing/2014/main" id="{924E4C86-34EF-08F3-01E8-99202551D48F}"/>
              </a:ext>
            </a:extLst>
          </p:cNvPr>
          <p:cNvSpPr>
            <a:spLocks noChangeArrowheads="1"/>
          </p:cNvSpPr>
          <p:nvPr/>
        </p:nvSpPr>
        <p:spPr bwMode="auto">
          <a:xfrm>
            <a:off x="7287986" y="2166257"/>
            <a:ext cx="76200" cy="381000"/>
          </a:xfrm>
          <a:prstGeom prst="rect">
            <a:avLst/>
          </a:prstGeom>
          <a:solidFill>
            <a:schemeClr val="accent2"/>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25">
            <a:extLst>
              <a:ext uri="{FF2B5EF4-FFF2-40B4-BE49-F238E27FC236}">
                <a16:creationId xmlns:a16="http://schemas.microsoft.com/office/drawing/2014/main" id="{FC5CEA8D-CD03-BC7A-8121-2E732CC6EAEB}"/>
              </a:ext>
            </a:extLst>
          </p:cNvPr>
          <p:cNvSpPr>
            <a:spLocks noChangeArrowheads="1"/>
          </p:cNvSpPr>
          <p:nvPr/>
        </p:nvSpPr>
        <p:spPr bwMode="auto">
          <a:xfrm>
            <a:off x="7135586" y="2090057"/>
            <a:ext cx="76200" cy="457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26">
            <a:extLst>
              <a:ext uri="{FF2B5EF4-FFF2-40B4-BE49-F238E27FC236}">
                <a16:creationId xmlns:a16="http://schemas.microsoft.com/office/drawing/2014/main" id="{D260DBBF-215E-DF4D-04EC-FA2CA3880935}"/>
              </a:ext>
            </a:extLst>
          </p:cNvPr>
          <p:cNvSpPr>
            <a:spLocks noChangeArrowheads="1"/>
          </p:cNvSpPr>
          <p:nvPr/>
        </p:nvSpPr>
        <p:spPr bwMode="auto">
          <a:xfrm>
            <a:off x="7364186" y="2318657"/>
            <a:ext cx="76200" cy="228600"/>
          </a:xfrm>
          <a:prstGeom prst="rect">
            <a:avLst/>
          </a:prstGeom>
          <a:solidFill>
            <a:schemeClr val="tx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Rectangle 27">
            <a:extLst>
              <a:ext uri="{FF2B5EF4-FFF2-40B4-BE49-F238E27FC236}">
                <a16:creationId xmlns:a16="http://schemas.microsoft.com/office/drawing/2014/main" id="{05208371-5DD5-8353-3E6F-9D4C09BF6BE2}"/>
              </a:ext>
            </a:extLst>
          </p:cNvPr>
          <p:cNvSpPr>
            <a:spLocks noChangeArrowheads="1"/>
          </p:cNvSpPr>
          <p:nvPr/>
        </p:nvSpPr>
        <p:spPr bwMode="auto">
          <a:xfrm>
            <a:off x="6906986" y="2547257"/>
            <a:ext cx="685800" cy="76200"/>
          </a:xfrm>
          <a:prstGeom prst="rect">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Rectangle 28">
            <a:extLst>
              <a:ext uri="{FF2B5EF4-FFF2-40B4-BE49-F238E27FC236}">
                <a16:creationId xmlns:a16="http://schemas.microsoft.com/office/drawing/2014/main" id="{7E2728F1-A9D9-3A4F-8412-EBBAEB2F85F4}"/>
              </a:ext>
            </a:extLst>
          </p:cNvPr>
          <p:cNvSpPr>
            <a:spLocks noChangeArrowheads="1"/>
          </p:cNvSpPr>
          <p:nvPr/>
        </p:nvSpPr>
        <p:spPr bwMode="auto">
          <a:xfrm>
            <a:off x="6983186" y="2318657"/>
            <a:ext cx="152400" cy="228600"/>
          </a:xfrm>
          <a:prstGeom prst="rect">
            <a:avLst/>
          </a:prstGeom>
          <a:solidFill>
            <a:srgbClr val="FF99FF"/>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WordArt 29">
            <a:extLst>
              <a:ext uri="{FF2B5EF4-FFF2-40B4-BE49-F238E27FC236}">
                <a16:creationId xmlns:a16="http://schemas.microsoft.com/office/drawing/2014/main" id="{BCD97962-48C8-7261-66C2-63B5ECEAF430}"/>
              </a:ext>
            </a:extLst>
          </p:cNvPr>
          <p:cNvSpPr>
            <a:spLocks noChangeArrowheads="1" noChangeShapeType="1" noTextEdit="1"/>
          </p:cNvSpPr>
          <p:nvPr/>
        </p:nvSpPr>
        <p:spPr bwMode="auto">
          <a:xfrm>
            <a:off x="7821386" y="947057"/>
            <a:ext cx="1743075" cy="612775"/>
          </a:xfrm>
          <a:prstGeom prst="rect">
            <a:avLst/>
          </a:prstGeom>
        </p:spPr>
        <p:txBody>
          <a:bodyPr wrap="none" fromWordArt="1">
            <a:prstTxWarp prst="textCascadeUp">
              <a:avLst>
                <a:gd name="adj" fmla="val 44444"/>
              </a:avLst>
            </a:prstTxWarp>
            <a:scene3d>
              <a:camera prst="legacyPerspectiveFront">
                <a:rot lat="20519992" lon="1080000" rev="0"/>
              </a:camera>
              <a:lightRig rig="legacyHarsh2" dir="b"/>
            </a:scene3d>
            <a:sp3d extrusionH="430200" prstMaterial="legacyMatte">
              <a:extrusionClr>
                <a:srgbClr val="FF6600"/>
              </a:extrusionClr>
              <a:contourClr>
                <a:srgbClr val="FFE701"/>
              </a:contourClr>
            </a:sp3d>
          </a:bodyPr>
          <a:lstStyle/>
          <a:p>
            <a:pPr algn="ctr"/>
            <a:r>
              <a:rPr lang="en-US" altLang="zh-CN" sz="2800" kern="10" dirty="0">
                <a:ln w="9525">
                  <a:round/>
                  <a:headEnd/>
                  <a:tailEnd/>
                </a:ln>
                <a:gradFill rotWithShape="1">
                  <a:gsLst>
                    <a:gs pos="0">
                      <a:srgbClr val="FFE701"/>
                    </a:gs>
                    <a:gs pos="100000">
                      <a:srgbClr val="FE3E02"/>
                    </a:gs>
                  </a:gsLst>
                  <a:lin ang="5400000" scaled="1"/>
                </a:gradFill>
                <a:latin typeface="Impact" panose="020B0806030902050204" pitchFamily="34" charset="0"/>
              </a:rPr>
              <a:t>Knowledge</a:t>
            </a:r>
            <a:endParaRPr lang="zh-CN" altLang="en-US" sz="2800" kern="10" dirty="0">
              <a:ln w="9525">
                <a:round/>
                <a:headEnd/>
                <a:tailEnd/>
              </a:ln>
              <a:gradFill rotWithShape="1">
                <a:gsLst>
                  <a:gs pos="0">
                    <a:srgbClr val="FFE701"/>
                  </a:gs>
                  <a:gs pos="100000">
                    <a:srgbClr val="FE3E02"/>
                  </a:gs>
                </a:gsLst>
                <a:lin ang="5400000" scaled="1"/>
              </a:gradFill>
              <a:latin typeface="Impact" panose="020B0806030902050204" pitchFamily="34" charset="0"/>
            </a:endParaRPr>
          </a:p>
        </p:txBody>
      </p:sp>
      <p:sp>
        <p:nvSpPr>
          <p:cNvPr id="30" name="Text Box 30">
            <a:extLst>
              <a:ext uri="{FF2B5EF4-FFF2-40B4-BE49-F238E27FC236}">
                <a16:creationId xmlns:a16="http://schemas.microsoft.com/office/drawing/2014/main" id="{71CF5FA0-D1A8-7247-FD99-BD3A7CDA0E8A}"/>
              </a:ext>
            </a:extLst>
          </p:cNvPr>
          <p:cNvSpPr txBox="1">
            <a:spLocks noChangeArrowheads="1"/>
          </p:cNvSpPr>
          <p:nvPr/>
        </p:nvSpPr>
        <p:spPr bwMode="auto">
          <a:xfrm>
            <a:off x="3249386" y="3215595"/>
            <a:ext cx="2417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99"/>
                </a:solidFill>
                <a:latin typeface="Times New Roman" panose="02020603050405020304" pitchFamily="18" charset="0"/>
              </a:rPr>
              <a:t>任务相关数据</a:t>
            </a:r>
          </a:p>
        </p:txBody>
      </p:sp>
      <p:sp>
        <p:nvSpPr>
          <p:cNvPr id="31" name="Text Box 31">
            <a:extLst>
              <a:ext uri="{FF2B5EF4-FFF2-40B4-BE49-F238E27FC236}">
                <a16:creationId xmlns:a16="http://schemas.microsoft.com/office/drawing/2014/main" id="{B83CA815-2A6D-3FBE-AA3E-1F0338904E43}"/>
              </a:ext>
            </a:extLst>
          </p:cNvPr>
          <p:cNvSpPr txBox="1">
            <a:spLocks noChangeArrowheads="1"/>
          </p:cNvSpPr>
          <p:nvPr/>
        </p:nvSpPr>
        <p:spPr bwMode="auto">
          <a:xfrm>
            <a:off x="4376511" y="3991882"/>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选择</a:t>
            </a:r>
          </a:p>
        </p:txBody>
      </p:sp>
      <p:sp>
        <p:nvSpPr>
          <p:cNvPr id="32" name="Text Box 32">
            <a:extLst>
              <a:ext uri="{FF2B5EF4-FFF2-40B4-BE49-F238E27FC236}">
                <a16:creationId xmlns:a16="http://schemas.microsoft.com/office/drawing/2014/main" id="{25A44F96-03D2-1DE9-DD81-B19373EEC475}"/>
              </a:ext>
            </a:extLst>
          </p:cNvPr>
          <p:cNvSpPr txBox="1">
            <a:spLocks noChangeArrowheads="1"/>
          </p:cNvSpPr>
          <p:nvPr/>
        </p:nvSpPr>
        <p:spPr bwMode="auto">
          <a:xfrm>
            <a:off x="5001986" y="2529795"/>
            <a:ext cx="1673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a:solidFill>
                  <a:srgbClr val="FF0000"/>
                </a:solidFill>
                <a:latin typeface="Times New Roman" panose="02020603050405020304" pitchFamily="18" charset="0"/>
              </a:rPr>
              <a:t>数据挖掘</a:t>
            </a:r>
          </a:p>
        </p:txBody>
      </p:sp>
      <p:sp>
        <p:nvSpPr>
          <p:cNvPr id="33" name="Text Box 33">
            <a:extLst>
              <a:ext uri="{FF2B5EF4-FFF2-40B4-BE49-F238E27FC236}">
                <a16:creationId xmlns:a16="http://schemas.microsoft.com/office/drawing/2014/main" id="{41C329B8-8110-E3E2-093C-B9F2704D09FF}"/>
              </a:ext>
            </a:extLst>
          </p:cNvPr>
          <p:cNvSpPr txBox="1">
            <a:spLocks noChangeArrowheads="1"/>
          </p:cNvSpPr>
          <p:nvPr/>
        </p:nvSpPr>
        <p:spPr bwMode="auto">
          <a:xfrm>
            <a:off x="5992586" y="1615395"/>
            <a:ext cx="1690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模式评估</a:t>
            </a:r>
          </a:p>
        </p:txBody>
      </p:sp>
      <p:sp>
        <p:nvSpPr>
          <p:cNvPr id="34" name="Line 34">
            <a:extLst>
              <a:ext uri="{FF2B5EF4-FFF2-40B4-BE49-F238E27FC236}">
                <a16:creationId xmlns:a16="http://schemas.microsoft.com/office/drawing/2014/main" id="{058CE1B5-C180-D840-6E35-2E9863068171}"/>
              </a:ext>
            </a:extLst>
          </p:cNvPr>
          <p:cNvSpPr>
            <a:spLocks noChangeShapeType="1"/>
          </p:cNvSpPr>
          <p:nvPr/>
        </p:nvSpPr>
        <p:spPr bwMode="auto">
          <a:xfrm>
            <a:off x="6373586" y="3080657"/>
            <a:ext cx="0" cy="2133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5">
            <a:extLst>
              <a:ext uri="{FF2B5EF4-FFF2-40B4-BE49-F238E27FC236}">
                <a16:creationId xmlns:a16="http://schemas.microsoft.com/office/drawing/2014/main" id="{55B2950A-E202-580F-6455-CF74CE14E886}"/>
              </a:ext>
            </a:extLst>
          </p:cNvPr>
          <p:cNvSpPr>
            <a:spLocks noChangeShapeType="1"/>
          </p:cNvSpPr>
          <p:nvPr/>
        </p:nvSpPr>
        <p:spPr bwMode="auto">
          <a:xfrm>
            <a:off x="8049986" y="2013857"/>
            <a:ext cx="0" cy="3200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6">
            <a:extLst>
              <a:ext uri="{FF2B5EF4-FFF2-40B4-BE49-F238E27FC236}">
                <a16:creationId xmlns:a16="http://schemas.microsoft.com/office/drawing/2014/main" id="{97575243-B5F4-F928-3914-E5AA96EF2E6D}"/>
              </a:ext>
            </a:extLst>
          </p:cNvPr>
          <p:cNvSpPr>
            <a:spLocks noChangeShapeType="1"/>
          </p:cNvSpPr>
          <p:nvPr/>
        </p:nvSpPr>
        <p:spPr bwMode="auto">
          <a:xfrm flipH="1">
            <a:off x="4697186" y="5214257"/>
            <a:ext cx="3352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7">
            <a:extLst>
              <a:ext uri="{FF2B5EF4-FFF2-40B4-BE49-F238E27FC236}">
                <a16:creationId xmlns:a16="http://schemas.microsoft.com/office/drawing/2014/main" id="{330F01C9-F0BC-BAB7-449A-C3E22F547171}"/>
              </a:ext>
            </a:extLst>
          </p:cNvPr>
          <p:cNvSpPr>
            <a:spLocks noChangeShapeType="1"/>
          </p:cNvSpPr>
          <p:nvPr/>
        </p:nvSpPr>
        <p:spPr bwMode="auto">
          <a:xfrm flipV="1">
            <a:off x="4697186" y="4299857"/>
            <a:ext cx="0" cy="914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8">
            <a:extLst>
              <a:ext uri="{FF2B5EF4-FFF2-40B4-BE49-F238E27FC236}">
                <a16:creationId xmlns:a16="http://schemas.microsoft.com/office/drawing/2014/main" id="{F61173A5-4D85-803D-1FFC-22FFA83F92CF}"/>
              </a:ext>
            </a:extLst>
          </p:cNvPr>
          <p:cNvSpPr>
            <a:spLocks noChangeShapeType="1"/>
          </p:cNvSpPr>
          <p:nvPr/>
        </p:nvSpPr>
        <p:spPr bwMode="auto">
          <a:xfrm>
            <a:off x="8049986" y="5214257"/>
            <a:ext cx="0" cy="8382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9">
            <a:extLst>
              <a:ext uri="{FF2B5EF4-FFF2-40B4-BE49-F238E27FC236}">
                <a16:creationId xmlns:a16="http://schemas.microsoft.com/office/drawing/2014/main" id="{16F3DC58-F730-1460-81EA-991232454D76}"/>
              </a:ext>
            </a:extLst>
          </p:cNvPr>
          <p:cNvSpPr>
            <a:spLocks noChangeShapeType="1"/>
          </p:cNvSpPr>
          <p:nvPr/>
        </p:nvSpPr>
        <p:spPr bwMode="auto">
          <a:xfrm flipH="1">
            <a:off x="3020786" y="6052457"/>
            <a:ext cx="5029200"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0">
            <a:extLst>
              <a:ext uri="{FF2B5EF4-FFF2-40B4-BE49-F238E27FC236}">
                <a16:creationId xmlns:a16="http://schemas.microsoft.com/office/drawing/2014/main" id="{87D0D308-423E-032C-E73F-A0671F2D30B4}"/>
              </a:ext>
            </a:extLst>
          </p:cNvPr>
          <p:cNvSpPr>
            <a:spLocks noChangeShapeType="1"/>
          </p:cNvSpPr>
          <p:nvPr/>
        </p:nvSpPr>
        <p:spPr bwMode="auto">
          <a:xfrm flipH="1" flipV="1">
            <a:off x="2639786" y="5366657"/>
            <a:ext cx="381000" cy="6858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1">
            <a:extLst>
              <a:ext uri="{FF2B5EF4-FFF2-40B4-BE49-F238E27FC236}">
                <a16:creationId xmlns:a16="http://schemas.microsoft.com/office/drawing/2014/main" id="{C53B8ED7-D86C-D02A-01F0-357316E2C914}"/>
              </a:ext>
            </a:extLst>
          </p:cNvPr>
          <p:cNvSpPr>
            <a:spLocks noChangeShapeType="1"/>
          </p:cNvSpPr>
          <p:nvPr/>
        </p:nvSpPr>
        <p:spPr bwMode="auto">
          <a:xfrm>
            <a:off x="2792186" y="5366657"/>
            <a:ext cx="1600200"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2">
            <a:extLst>
              <a:ext uri="{FF2B5EF4-FFF2-40B4-BE49-F238E27FC236}">
                <a16:creationId xmlns:a16="http://schemas.microsoft.com/office/drawing/2014/main" id="{17190970-3E44-B13B-D2F4-628766A4907B}"/>
              </a:ext>
            </a:extLst>
          </p:cNvPr>
          <p:cNvSpPr>
            <a:spLocks noChangeShapeType="1"/>
          </p:cNvSpPr>
          <p:nvPr/>
        </p:nvSpPr>
        <p:spPr bwMode="auto">
          <a:xfrm flipV="1">
            <a:off x="4392386" y="4147457"/>
            <a:ext cx="0" cy="1219200"/>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3200601683"/>
      </p:ext>
    </p:extLst>
  </p:cSld>
  <p:clrMapOvr>
    <a:masterClrMapping/>
  </p:clrMapOvr>
  <p:transition advTm="800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96514" y="250145"/>
            <a:ext cx="8750643" cy="677863"/>
          </a:xfrm>
        </p:spPr>
        <p:txBody>
          <a:bodyPr/>
          <a:lstStyle/>
          <a:p>
            <a:pPr algn="l" eaLnBrk="1" hangingPunct="1"/>
            <a:r>
              <a:rPr lang="zh-CN" altLang="en-US" dirty="0">
                <a:solidFill>
                  <a:schemeClr val="tx1"/>
                </a:solidFill>
              </a:rPr>
              <a:t>数据、信息、知识</a:t>
            </a:r>
          </a:p>
        </p:txBody>
      </p:sp>
      <p:pic>
        <p:nvPicPr>
          <p:cNvPr id="45" name="图片 44">
            <a:extLst>
              <a:ext uri="{FF2B5EF4-FFF2-40B4-BE49-F238E27FC236}">
                <a16:creationId xmlns:a16="http://schemas.microsoft.com/office/drawing/2014/main" id="{52C5D7B7-955B-0867-2438-07DFB1CD900F}"/>
              </a:ext>
            </a:extLst>
          </p:cNvPr>
          <p:cNvPicPr>
            <a:picLocks noChangeAspect="1"/>
          </p:cNvPicPr>
          <p:nvPr/>
        </p:nvPicPr>
        <p:blipFill>
          <a:blip r:embed="rId3"/>
          <a:stretch>
            <a:fillRect/>
          </a:stretch>
        </p:blipFill>
        <p:spPr>
          <a:xfrm>
            <a:off x="565014" y="2068951"/>
            <a:ext cx="4135705" cy="2987463"/>
          </a:xfrm>
          <a:prstGeom prst="rect">
            <a:avLst/>
          </a:prstGeom>
        </p:spPr>
      </p:pic>
      <p:sp>
        <p:nvSpPr>
          <p:cNvPr id="47" name="文本框 46">
            <a:extLst>
              <a:ext uri="{FF2B5EF4-FFF2-40B4-BE49-F238E27FC236}">
                <a16:creationId xmlns:a16="http://schemas.microsoft.com/office/drawing/2014/main" id="{C2B3CC42-5065-6C48-5A49-175C2DE95168}"/>
              </a:ext>
            </a:extLst>
          </p:cNvPr>
          <p:cNvSpPr txBox="1"/>
          <p:nvPr/>
        </p:nvSpPr>
        <p:spPr>
          <a:xfrm>
            <a:off x="5356814" y="2344499"/>
            <a:ext cx="6096000" cy="2246769"/>
          </a:xfrm>
          <a:prstGeom prst="rect">
            <a:avLst/>
          </a:prstGeom>
          <a:noFill/>
        </p:spPr>
        <p:txBody>
          <a:bodyPr wrap="square">
            <a:spAutoFit/>
          </a:bodyPr>
          <a:lstStyle/>
          <a:p>
            <a:pPr marL="457200" indent="-457200" algn="just">
              <a:buFont typeface="Wingdings" panose="05000000000000000000" pitchFamily="2" charset="2"/>
              <a:buChar char="p"/>
            </a:pPr>
            <a:r>
              <a:rPr lang="zh-CN" altLang="en-US" sz="2800" kern="0" dirty="0">
                <a:latin typeface="+mn-ea"/>
                <a:ea typeface="+mn-ea"/>
              </a:rPr>
              <a:t>“</a:t>
            </a:r>
            <a:r>
              <a:rPr lang="en-US" altLang="zh-CN" sz="2800" kern="0" dirty="0">
                <a:latin typeface="+mn-ea"/>
                <a:ea typeface="+mn-ea"/>
              </a:rPr>
              <a:t>8</a:t>
            </a:r>
            <a:r>
              <a:rPr lang="zh-CN" altLang="en-US" sz="2800" kern="0" dirty="0">
                <a:latin typeface="+mn-ea"/>
                <a:ea typeface="+mn-ea"/>
              </a:rPr>
              <a:t>，</a:t>
            </a:r>
            <a:r>
              <a:rPr lang="en-US" altLang="zh-CN" sz="2800" kern="0" dirty="0">
                <a:latin typeface="+mn-ea"/>
                <a:ea typeface="+mn-ea"/>
              </a:rPr>
              <a:t>000"</a:t>
            </a:r>
            <a:r>
              <a:rPr lang="zh-CN" altLang="en-US" sz="2800" kern="0" dirty="0">
                <a:latin typeface="+mn-ea"/>
                <a:ea typeface="+mn-ea"/>
              </a:rPr>
              <a:t>和“</a:t>
            </a:r>
            <a:r>
              <a:rPr lang="en-US" altLang="zh-CN" sz="2800" kern="0" dirty="0">
                <a:latin typeface="+mn-ea"/>
                <a:ea typeface="+mn-ea"/>
              </a:rPr>
              <a:t>10</a:t>
            </a:r>
            <a:r>
              <a:rPr lang="zh-CN" altLang="en-US" sz="2800" kern="0" dirty="0">
                <a:latin typeface="+mn-ea"/>
                <a:ea typeface="+mn-ea"/>
              </a:rPr>
              <a:t>，</a:t>
            </a:r>
            <a:r>
              <a:rPr lang="en-US" altLang="zh-CN" sz="2800" kern="0" dirty="0">
                <a:latin typeface="+mn-ea"/>
                <a:ea typeface="+mn-ea"/>
              </a:rPr>
              <a:t>000</a:t>
            </a:r>
            <a:r>
              <a:rPr lang="zh-CN" altLang="en-US" sz="2800" kern="0" dirty="0">
                <a:latin typeface="+mn-ea"/>
                <a:ea typeface="+mn-ea"/>
              </a:rPr>
              <a:t>”是</a:t>
            </a:r>
            <a:r>
              <a:rPr lang="zh-CN" altLang="en-US" sz="2800" kern="0" dirty="0">
                <a:solidFill>
                  <a:srgbClr val="FF0000"/>
                </a:solidFill>
                <a:latin typeface="+mn-ea"/>
                <a:ea typeface="+mn-ea"/>
              </a:rPr>
              <a:t>数据</a:t>
            </a:r>
          </a:p>
          <a:p>
            <a:pPr marL="457200" indent="-457200" algn="just">
              <a:buFont typeface="Wingdings" panose="05000000000000000000" pitchFamily="2" charset="2"/>
              <a:buChar char="p"/>
            </a:pPr>
            <a:r>
              <a:rPr lang="zh-CN" altLang="en-US" sz="2800" kern="0" dirty="0">
                <a:latin typeface="+mn-ea"/>
                <a:ea typeface="+mn-ea"/>
              </a:rPr>
              <a:t>“</a:t>
            </a:r>
            <a:r>
              <a:rPr lang="en-US" altLang="zh-CN" sz="2800" kern="0" dirty="0">
                <a:latin typeface="+mn-ea"/>
                <a:ea typeface="+mn-ea"/>
              </a:rPr>
              <a:t>8</a:t>
            </a:r>
            <a:r>
              <a:rPr lang="zh-CN" altLang="en-US" sz="2800" kern="0" dirty="0">
                <a:latin typeface="+mn-ea"/>
                <a:ea typeface="+mn-ea"/>
              </a:rPr>
              <a:t>，</a:t>
            </a:r>
            <a:r>
              <a:rPr lang="en-US" altLang="zh-CN" sz="2800" kern="0" dirty="0">
                <a:latin typeface="+mn-ea"/>
                <a:ea typeface="+mn-ea"/>
              </a:rPr>
              <a:t>000</a:t>
            </a:r>
            <a:r>
              <a:rPr lang="zh-CN" altLang="en-US" sz="2800" kern="0" dirty="0">
                <a:latin typeface="+mn-ea"/>
                <a:ea typeface="+mn-ea"/>
              </a:rPr>
              <a:t>米是飞机飞行最大高度”与“</a:t>
            </a:r>
            <a:r>
              <a:rPr lang="en-US" altLang="zh-CN" sz="2800" kern="0" dirty="0">
                <a:latin typeface="+mn-ea"/>
                <a:ea typeface="+mn-ea"/>
              </a:rPr>
              <a:t>10</a:t>
            </a:r>
            <a:r>
              <a:rPr lang="zh-CN" altLang="en-US" sz="2800" kern="0" dirty="0">
                <a:latin typeface="+mn-ea"/>
                <a:ea typeface="+mn-ea"/>
              </a:rPr>
              <a:t>，</a:t>
            </a:r>
            <a:r>
              <a:rPr lang="en-US" altLang="zh-CN" sz="2800" kern="0" dirty="0">
                <a:latin typeface="+mn-ea"/>
                <a:ea typeface="+mn-ea"/>
              </a:rPr>
              <a:t>000</a:t>
            </a:r>
            <a:r>
              <a:rPr lang="zh-CN" altLang="en-US" sz="2800" kern="0" dirty="0">
                <a:latin typeface="+mn-ea"/>
                <a:ea typeface="+mn-ea"/>
              </a:rPr>
              <a:t>米的高山”是</a:t>
            </a:r>
            <a:r>
              <a:rPr lang="zh-CN" altLang="en-US" sz="2800" kern="0" dirty="0">
                <a:solidFill>
                  <a:srgbClr val="FF0000"/>
                </a:solidFill>
                <a:latin typeface="+mn-ea"/>
                <a:ea typeface="+mn-ea"/>
              </a:rPr>
              <a:t>信息</a:t>
            </a:r>
            <a:endParaRPr lang="en-US" altLang="zh-CN" sz="2800" kern="0" dirty="0">
              <a:solidFill>
                <a:srgbClr val="FF0000"/>
              </a:solidFill>
              <a:latin typeface="+mn-ea"/>
              <a:ea typeface="+mn-ea"/>
            </a:endParaRPr>
          </a:p>
          <a:p>
            <a:pPr marL="457200" indent="-457200" algn="just">
              <a:buFont typeface="Wingdings" panose="05000000000000000000" pitchFamily="2" charset="2"/>
              <a:buChar char="p"/>
            </a:pPr>
            <a:r>
              <a:rPr lang="zh-CN" altLang="en-US" sz="2800" kern="0" dirty="0">
                <a:latin typeface="+mn-ea"/>
                <a:ea typeface="+mn-ea"/>
              </a:rPr>
              <a:t>“飞机无法飞越这座高山”是</a:t>
            </a:r>
            <a:r>
              <a:rPr lang="zh-CN" altLang="en-US" sz="2800" kern="0" dirty="0">
                <a:solidFill>
                  <a:srgbClr val="FF0000"/>
                </a:solidFill>
                <a:latin typeface="+mn-ea"/>
                <a:ea typeface="+mn-ea"/>
              </a:rPr>
              <a:t>知识</a:t>
            </a:r>
            <a:endParaRPr lang="en-US" altLang="zh-CN" sz="2800" kern="0" dirty="0">
              <a:solidFill>
                <a:srgbClr val="FF0000"/>
              </a:solidFill>
              <a:latin typeface="+mn-ea"/>
              <a:ea typeface="+mn-ea"/>
            </a:endParaRPr>
          </a:p>
          <a:p>
            <a:pPr marL="457200" indent="-457200" algn="just">
              <a:buFont typeface="Wingdings" panose="05000000000000000000" pitchFamily="2" charset="2"/>
              <a:buChar char="p"/>
            </a:pPr>
            <a:r>
              <a:rPr lang="zh-CN" altLang="en-US" sz="2800" kern="0" dirty="0">
                <a:latin typeface="+mn-ea"/>
                <a:ea typeface="+mn-ea"/>
              </a:rPr>
              <a:t>“飞机必须飞得比山高”是</a:t>
            </a:r>
            <a:r>
              <a:rPr lang="zh-CN" altLang="en-US" sz="2800" kern="0" dirty="0">
                <a:solidFill>
                  <a:srgbClr val="FF0000"/>
                </a:solidFill>
                <a:latin typeface="+mn-ea"/>
                <a:ea typeface="+mn-ea"/>
              </a:rPr>
              <a:t>智慧</a:t>
            </a:r>
          </a:p>
        </p:txBody>
      </p:sp>
    </p:spTree>
    <p:extLst>
      <p:ext uri="{BB962C8B-B14F-4D97-AF65-F5344CB8AC3E}">
        <p14:creationId xmlns:p14="http://schemas.microsoft.com/office/powerpoint/2010/main" val="2145967498"/>
      </p:ext>
    </p:extLst>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Web</a:t>
            </a:r>
            <a:r>
              <a:rPr lang="zh-CN" altLang="en-US" dirty="0">
                <a:solidFill>
                  <a:schemeClr val="tx1"/>
                </a:solidFill>
              </a:rPr>
              <a:t>挖掘的步骤</a:t>
            </a:r>
          </a:p>
        </p:txBody>
      </p:sp>
      <p:sp>
        <p:nvSpPr>
          <p:cNvPr id="2" name="Rectangle 3">
            <a:extLst>
              <a:ext uri="{FF2B5EF4-FFF2-40B4-BE49-F238E27FC236}">
                <a16:creationId xmlns:a16="http://schemas.microsoft.com/office/drawing/2014/main" id="{8AE7AE68-653D-C465-A1F2-C570E8399697}"/>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p"/>
            </a:pPr>
            <a:r>
              <a:rPr lang="en-US" altLang="zh-CN" sz="2900" kern="0" dirty="0">
                <a:ea typeface="宋体" panose="02010600030101010101" pitchFamily="2" charset="-122"/>
              </a:rPr>
              <a:t>Web</a:t>
            </a:r>
            <a:r>
              <a:rPr lang="zh-CN" altLang="en-US" sz="2900" kern="0" dirty="0">
                <a:ea typeface="宋体" panose="02010600030101010101" pitchFamily="2" charset="-122"/>
              </a:rPr>
              <a:t>挖掘通常涉及到</a:t>
            </a: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数据清理</a:t>
            </a:r>
            <a:r>
              <a:rPr lang="en-US" altLang="zh-CN" kern="0" dirty="0">
                <a:ea typeface="宋体" panose="02010600030101010101" pitchFamily="2" charset="-122"/>
              </a:rPr>
              <a:t>: (</a:t>
            </a:r>
            <a:r>
              <a:rPr lang="zh-CN" altLang="en-US" kern="0" dirty="0">
                <a:ea typeface="宋体" panose="02010600030101010101" pitchFamily="2" charset="-122"/>
              </a:rPr>
              <a:t>这个可能要占全过程</a:t>
            </a:r>
            <a:r>
              <a:rPr lang="en-US" altLang="zh-CN" kern="0" dirty="0">
                <a:ea typeface="宋体" panose="02010600030101010101" pitchFamily="2" charset="-122"/>
              </a:rPr>
              <a:t>60</a:t>
            </a:r>
            <a:r>
              <a:rPr lang="zh-CN" altLang="en-US" kern="0" dirty="0">
                <a:ea typeface="宋体" panose="02010600030101010101" pitchFamily="2" charset="-122"/>
              </a:rPr>
              <a:t>％的工作量</a:t>
            </a:r>
            <a:r>
              <a:rPr lang="en-US" altLang="zh-CN" kern="0" dirty="0">
                <a:ea typeface="宋体" panose="02010600030101010101" pitchFamily="2" charset="-122"/>
              </a:rPr>
              <a:t>)</a:t>
            </a: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数据集成</a:t>
            </a: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将数据存入数据仓库</a:t>
            </a:r>
            <a:endParaRPr lang="en-US" altLang="zh-CN" kern="0" dirty="0">
              <a:ea typeface="宋体" panose="02010600030101010101" pitchFamily="2" charset="-122"/>
            </a:endParaRP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建立数据立方体</a:t>
            </a:r>
            <a:endParaRPr lang="en-US" altLang="zh-CN" kern="0" dirty="0">
              <a:ea typeface="宋体" panose="02010600030101010101" pitchFamily="2" charset="-122"/>
            </a:endParaRP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选择用来进行数据挖掘的数据</a:t>
            </a:r>
            <a:endParaRPr lang="en-US" altLang="zh-CN" kern="0" dirty="0">
              <a:ea typeface="宋体" panose="02010600030101010101" pitchFamily="2" charset="-122"/>
            </a:endParaRPr>
          </a:p>
          <a:p>
            <a:pPr marL="839788" lvl="1" indent="-495300" eaLnBrk="1" hangingPunct="1">
              <a:lnSpc>
                <a:spcPct val="90000"/>
              </a:lnSpc>
              <a:buSzPct val="85000"/>
              <a:buFont typeface="Wingdings" panose="05000000000000000000" pitchFamily="2" charset="2"/>
              <a:buChar char="l"/>
            </a:pPr>
            <a:r>
              <a:rPr lang="zh-CN" altLang="en-US" b="1" kern="0" dirty="0">
                <a:solidFill>
                  <a:srgbClr val="B80000"/>
                </a:solidFill>
                <a:ea typeface="宋体" panose="02010600030101010101" pitchFamily="2" charset="-122"/>
              </a:rPr>
              <a:t>数据挖掘（选择适当的算法来找到感兴趣的模式）</a:t>
            </a: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展现挖掘结果</a:t>
            </a:r>
          </a:p>
          <a:p>
            <a:pPr marL="839788" lvl="1" indent="-495300" eaLnBrk="1" hangingPunct="1">
              <a:lnSpc>
                <a:spcPct val="90000"/>
              </a:lnSpc>
              <a:buSzPct val="85000"/>
              <a:buFont typeface="Wingdings" panose="05000000000000000000" pitchFamily="2" charset="2"/>
              <a:buChar char="l"/>
            </a:pPr>
            <a:r>
              <a:rPr lang="zh-CN" altLang="en-US" kern="0" dirty="0">
                <a:ea typeface="宋体" panose="02010600030101010101" pitchFamily="2" charset="-122"/>
              </a:rPr>
              <a:t>将模式或者知识应用或者存入知识库</a:t>
            </a:r>
          </a:p>
        </p:txBody>
      </p:sp>
    </p:spTree>
    <p:extLst>
      <p:ext uri="{BB962C8B-B14F-4D97-AF65-F5344CB8AC3E}">
        <p14:creationId xmlns:p14="http://schemas.microsoft.com/office/powerpoint/2010/main" val="633062304"/>
      </p:ext>
    </p:extLst>
  </p:cSld>
  <p:clrMapOvr>
    <a:masterClrMapping/>
  </p:clrMapOvr>
  <p:transition advTm="800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商务智能中的数据挖掘步骤</a:t>
            </a:r>
          </a:p>
        </p:txBody>
      </p:sp>
      <p:sp>
        <p:nvSpPr>
          <p:cNvPr id="2" name="AutoShape 3">
            <a:extLst>
              <a:ext uri="{FF2B5EF4-FFF2-40B4-BE49-F238E27FC236}">
                <a16:creationId xmlns:a16="http://schemas.microsoft.com/office/drawing/2014/main" id="{50CDB6DC-979A-38C3-135B-188DDD53F354}"/>
              </a:ext>
            </a:extLst>
          </p:cNvPr>
          <p:cNvSpPr>
            <a:spLocks noChangeArrowheads="1"/>
          </p:cNvSpPr>
          <p:nvPr/>
        </p:nvSpPr>
        <p:spPr bwMode="auto">
          <a:xfrm>
            <a:off x="1171575" y="1495425"/>
            <a:ext cx="7467600" cy="5029200"/>
          </a:xfrm>
          <a:prstGeom prst="flowChartExtra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 name="Line 4">
            <a:extLst>
              <a:ext uri="{FF2B5EF4-FFF2-40B4-BE49-F238E27FC236}">
                <a16:creationId xmlns:a16="http://schemas.microsoft.com/office/drawing/2014/main" id="{25828138-5047-06EF-D864-8FC860BE9D2D}"/>
              </a:ext>
            </a:extLst>
          </p:cNvPr>
          <p:cNvSpPr>
            <a:spLocks noChangeShapeType="1"/>
          </p:cNvSpPr>
          <p:nvPr/>
        </p:nvSpPr>
        <p:spPr bwMode="auto">
          <a:xfrm>
            <a:off x="1628775" y="5915025"/>
            <a:ext cx="6553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4" name="Line 5">
            <a:extLst>
              <a:ext uri="{FF2B5EF4-FFF2-40B4-BE49-F238E27FC236}">
                <a16:creationId xmlns:a16="http://schemas.microsoft.com/office/drawing/2014/main" id="{BF557D8F-56B4-1C47-8D6E-455678E65F37}"/>
              </a:ext>
            </a:extLst>
          </p:cNvPr>
          <p:cNvSpPr>
            <a:spLocks noChangeShapeType="1"/>
          </p:cNvSpPr>
          <p:nvPr/>
        </p:nvSpPr>
        <p:spPr bwMode="auto">
          <a:xfrm>
            <a:off x="2085975" y="5305425"/>
            <a:ext cx="5638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5" name="Line 6">
            <a:extLst>
              <a:ext uri="{FF2B5EF4-FFF2-40B4-BE49-F238E27FC236}">
                <a16:creationId xmlns:a16="http://schemas.microsoft.com/office/drawing/2014/main" id="{F1CB8EA7-0D38-C145-DA80-8600FE42D437}"/>
              </a:ext>
            </a:extLst>
          </p:cNvPr>
          <p:cNvSpPr>
            <a:spLocks noChangeShapeType="1"/>
          </p:cNvSpPr>
          <p:nvPr/>
        </p:nvSpPr>
        <p:spPr bwMode="auto">
          <a:xfrm>
            <a:off x="2619375" y="4543425"/>
            <a:ext cx="4572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6" name="Line 7">
            <a:extLst>
              <a:ext uri="{FF2B5EF4-FFF2-40B4-BE49-F238E27FC236}">
                <a16:creationId xmlns:a16="http://schemas.microsoft.com/office/drawing/2014/main" id="{7D0EF224-9ED5-887D-70EC-BCE874BB2621}"/>
              </a:ext>
            </a:extLst>
          </p:cNvPr>
          <p:cNvSpPr>
            <a:spLocks noChangeShapeType="1"/>
          </p:cNvSpPr>
          <p:nvPr/>
        </p:nvSpPr>
        <p:spPr bwMode="auto">
          <a:xfrm>
            <a:off x="3228975" y="3781425"/>
            <a:ext cx="3352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7" name="Line 8">
            <a:extLst>
              <a:ext uri="{FF2B5EF4-FFF2-40B4-BE49-F238E27FC236}">
                <a16:creationId xmlns:a16="http://schemas.microsoft.com/office/drawing/2014/main" id="{3DFD62ED-3529-F055-89B6-15466CA2E876}"/>
              </a:ext>
            </a:extLst>
          </p:cNvPr>
          <p:cNvSpPr>
            <a:spLocks noChangeShapeType="1"/>
          </p:cNvSpPr>
          <p:nvPr/>
        </p:nvSpPr>
        <p:spPr bwMode="auto">
          <a:xfrm>
            <a:off x="3838575" y="2943225"/>
            <a:ext cx="2133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8" name="Line 9">
            <a:extLst>
              <a:ext uri="{FF2B5EF4-FFF2-40B4-BE49-F238E27FC236}">
                <a16:creationId xmlns:a16="http://schemas.microsoft.com/office/drawing/2014/main" id="{41811AF5-AFCF-0756-8989-96253C60DFA8}"/>
              </a:ext>
            </a:extLst>
          </p:cNvPr>
          <p:cNvSpPr>
            <a:spLocks noChangeShapeType="1"/>
          </p:cNvSpPr>
          <p:nvPr/>
        </p:nvSpPr>
        <p:spPr bwMode="auto">
          <a:xfrm flipV="1">
            <a:off x="942975" y="1495425"/>
            <a:ext cx="0" cy="5029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9" name="Line 10">
            <a:extLst>
              <a:ext uri="{FF2B5EF4-FFF2-40B4-BE49-F238E27FC236}">
                <a16:creationId xmlns:a16="http://schemas.microsoft.com/office/drawing/2014/main" id="{01A114F8-0E76-1AFE-9856-A5FAB347C25A}"/>
              </a:ext>
            </a:extLst>
          </p:cNvPr>
          <p:cNvSpPr>
            <a:spLocks noChangeShapeType="1"/>
          </p:cNvSpPr>
          <p:nvPr/>
        </p:nvSpPr>
        <p:spPr bwMode="auto">
          <a:xfrm flipV="1">
            <a:off x="9248775" y="1495425"/>
            <a:ext cx="0" cy="5029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10" name="Text Box 11">
            <a:extLst>
              <a:ext uri="{FF2B5EF4-FFF2-40B4-BE49-F238E27FC236}">
                <a16:creationId xmlns:a16="http://schemas.microsoft.com/office/drawing/2014/main" id="{8F989A9B-57EC-1377-A967-23C2A1F338A0}"/>
              </a:ext>
            </a:extLst>
          </p:cNvPr>
          <p:cNvSpPr txBox="1">
            <a:spLocks noChangeArrowheads="1"/>
          </p:cNvSpPr>
          <p:nvPr/>
        </p:nvSpPr>
        <p:spPr bwMode="auto">
          <a:xfrm>
            <a:off x="1003300" y="1557338"/>
            <a:ext cx="11922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000000"/>
                </a:solidFill>
                <a:latin typeface="Times New Roman" panose="02020603050405020304" pitchFamily="18" charset="0"/>
              </a:rPr>
              <a:t>支持商业决策的越来越大的潜力</a:t>
            </a:r>
            <a:endParaRPr lang="en-US" altLang="zh-CN" sz="1600" b="1" dirty="0">
              <a:solidFill>
                <a:srgbClr val="000000"/>
              </a:solidFill>
              <a:latin typeface="Times New Roman" panose="02020603050405020304" pitchFamily="18" charset="0"/>
            </a:endParaRPr>
          </a:p>
        </p:txBody>
      </p:sp>
      <p:sp>
        <p:nvSpPr>
          <p:cNvPr id="11" name="Text Box 12">
            <a:extLst>
              <a:ext uri="{FF2B5EF4-FFF2-40B4-BE49-F238E27FC236}">
                <a16:creationId xmlns:a16="http://schemas.microsoft.com/office/drawing/2014/main" id="{89579AD0-BE40-F3C1-66BD-8013ED10F90B}"/>
              </a:ext>
            </a:extLst>
          </p:cNvPr>
          <p:cNvSpPr txBox="1">
            <a:spLocks noChangeArrowheads="1"/>
          </p:cNvSpPr>
          <p:nvPr/>
        </p:nvSpPr>
        <p:spPr bwMode="auto">
          <a:xfrm>
            <a:off x="8154988" y="2003425"/>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b="1">
                <a:solidFill>
                  <a:srgbClr val="000000"/>
                </a:solidFill>
                <a:latin typeface="Times New Roman" panose="02020603050405020304" pitchFamily="18" charset="0"/>
              </a:rPr>
              <a:t>最终用户</a:t>
            </a:r>
            <a:endParaRPr lang="en-US" altLang="zh-CN" sz="1600" b="1">
              <a:solidFill>
                <a:srgbClr val="000000"/>
              </a:solidFill>
              <a:latin typeface="Times New Roman" panose="02020603050405020304" pitchFamily="18" charset="0"/>
            </a:endParaRPr>
          </a:p>
        </p:txBody>
      </p:sp>
      <p:sp>
        <p:nvSpPr>
          <p:cNvPr id="12" name="Text Box 13">
            <a:extLst>
              <a:ext uri="{FF2B5EF4-FFF2-40B4-BE49-F238E27FC236}">
                <a16:creationId xmlns:a16="http://schemas.microsoft.com/office/drawing/2014/main" id="{7D09EDD8-EAD6-A3A9-AC88-26ED55D04B17}"/>
              </a:ext>
            </a:extLst>
          </p:cNvPr>
          <p:cNvSpPr txBox="1">
            <a:spLocks noChangeArrowheads="1"/>
          </p:cNvSpPr>
          <p:nvPr/>
        </p:nvSpPr>
        <p:spPr bwMode="auto">
          <a:xfrm>
            <a:off x="7894638" y="2994025"/>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b="1">
                <a:solidFill>
                  <a:srgbClr val="000000"/>
                </a:solidFill>
                <a:latin typeface="Times New Roman" panose="02020603050405020304" pitchFamily="18" charset="0"/>
              </a:rPr>
              <a:t>商业分析师</a:t>
            </a:r>
            <a:endParaRPr lang="en-US" altLang="zh-CN" sz="1600" b="1">
              <a:solidFill>
                <a:srgbClr val="000000"/>
              </a:solidFill>
              <a:latin typeface="Times New Roman" panose="02020603050405020304" pitchFamily="18" charset="0"/>
            </a:endParaRPr>
          </a:p>
        </p:txBody>
      </p:sp>
      <p:sp>
        <p:nvSpPr>
          <p:cNvPr id="13" name="Text Box 14">
            <a:extLst>
              <a:ext uri="{FF2B5EF4-FFF2-40B4-BE49-F238E27FC236}">
                <a16:creationId xmlns:a16="http://schemas.microsoft.com/office/drawing/2014/main" id="{409BD6BA-17E7-2302-825A-602B5D739F48}"/>
              </a:ext>
            </a:extLst>
          </p:cNvPr>
          <p:cNvSpPr txBox="1">
            <a:spLocks noChangeArrowheads="1"/>
          </p:cNvSpPr>
          <p:nvPr/>
        </p:nvSpPr>
        <p:spPr bwMode="auto">
          <a:xfrm>
            <a:off x="7886700" y="3832225"/>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600" b="1">
                <a:solidFill>
                  <a:srgbClr val="000000"/>
                </a:solidFill>
                <a:latin typeface="Times New Roman" panose="02020603050405020304" pitchFamily="18" charset="0"/>
              </a:rPr>
              <a:t>数据分析师</a:t>
            </a:r>
            <a:endParaRPr lang="en-US" altLang="zh-CN" sz="1600" b="1">
              <a:solidFill>
                <a:srgbClr val="000000"/>
              </a:solidFill>
              <a:latin typeface="Times New Roman" panose="02020603050405020304" pitchFamily="18" charset="0"/>
            </a:endParaRPr>
          </a:p>
        </p:txBody>
      </p:sp>
      <p:sp>
        <p:nvSpPr>
          <p:cNvPr id="14" name="Text Box 15">
            <a:extLst>
              <a:ext uri="{FF2B5EF4-FFF2-40B4-BE49-F238E27FC236}">
                <a16:creationId xmlns:a16="http://schemas.microsoft.com/office/drawing/2014/main" id="{461C0C97-2D15-0EEF-2EB5-B6EA50AD0E46}"/>
              </a:ext>
            </a:extLst>
          </p:cNvPr>
          <p:cNvSpPr txBox="1">
            <a:spLocks noChangeArrowheads="1"/>
          </p:cNvSpPr>
          <p:nvPr/>
        </p:nvSpPr>
        <p:spPr bwMode="auto">
          <a:xfrm>
            <a:off x="8512175" y="5737225"/>
            <a:ext cx="611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a:solidFill>
                  <a:srgbClr val="000000"/>
                </a:solidFill>
                <a:latin typeface="Times New Roman" panose="02020603050405020304" pitchFamily="18" charset="0"/>
              </a:rPr>
              <a:t>DBA</a:t>
            </a:r>
          </a:p>
        </p:txBody>
      </p:sp>
      <p:sp>
        <p:nvSpPr>
          <p:cNvPr id="15" name="Text Box 16">
            <a:extLst>
              <a:ext uri="{FF2B5EF4-FFF2-40B4-BE49-F238E27FC236}">
                <a16:creationId xmlns:a16="http://schemas.microsoft.com/office/drawing/2014/main" id="{9F6E5F2B-8BDF-A328-954C-0296A003D132}"/>
              </a:ext>
            </a:extLst>
          </p:cNvPr>
          <p:cNvSpPr txBox="1">
            <a:spLocks noChangeArrowheads="1"/>
          </p:cNvSpPr>
          <p:nvPr/>
        </p:nvSpPr>
        <p:spPr bwMode="auto">
          <a:xfrm>
            <a:off x="4295775" y="2225675"/>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决策</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 name="Text Box 17">
            <a:extLst>
              <a:ext uri="{FF2B5EF4-FFF2-40B4-BE49-F238E27FC236}">
                <a16:creationId xmlns:a16="http://schemas.microsoft.com/office/drawing/2014/main" id="{5F8BC614-29F8-FCB5-1C0D-255E9A7DB878}"/>
              </a:ext>
            </a:extLst>
          </p:cNvPr>
          <p:cNvSpPr txBox="1">
            <a:spLocks noChangeArrowheads="1"/>
          </p:cNvSpPr>
          <p:nvPr/>
        </p:nvSpPr>
        <p:spPr bwMode="auto">
          <a:xfrm>
            <a:off x="4338638" y="3048000"/>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数据表示</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Text Box 18">
            <a:extLst>
              <a:ext uri="{FF2B5EF4-FFF2-40B4-BE49-F238E27FC236}">
                <a16:creationId xmlns:a16="http://schemas.microsoft.com/office/drawing/2014/main" id="{FD58497D-DB8C-F0BF-41D4-D6FB5CAE293A}"/>
              </a:ext>
            </a:extLst>
          </p:cNvPr>
          <p:cNvSpPr txBox="1">
            <a:spLocks noChangeArrowheads="1"/>
          </p:cNvSpPr>
          <p:nvPr/>
        </p:nvSpPr>
        <p:spPr bwMode="auto">
          <a:xfrm>
            <a:off x="4195763" y="3405188"/>
            <a:ext cx="134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b="1" i="1">
                <a:solidFill>
                  <a:srgbClr val="000000"/>
                </a:solidFill>
                <a:latin typeface="Times New Roman" panose="02020603050405020304" pitchFamily="18" charset="0"/>
              </a:rPr>
              <a:t>可视化技术</a:t>
            </a:r>
            <a:endParaRPr lang="en-US" altLang="zh-CN" sz="1800" b="1" i="1">
              <a:solidFill>
                <a:srgbClr val="000000"/>
              </a:solidFill>
              <a:latin typeface="Times New Roman" panose="02020603050405020304" pitchFamily="18" charset="0"/>
            </a:endParaRPr>
          </a:p>
        </p:txBody>
      </p:sp>
      <p:sp>
        <p:nvSpPr>
          <p:cNvPr id="18" name="Text Box 19">
            <a:extLst>
              <a:ext uri="{FF2B5EF4-FFF2-40B4-BE49-F238E27FC236}">
                <a16:creationId xmlns:a16="http://schemas.microsoft.com/office/drawing/2014/main" id="{A36C05AE-87AD-1C71-1199-4CCE6BFDC4C3}"/>
              </a:ext>
            </a:extLst>
          </p:cNvPr>
          <p:cNvSpPr txBox="1">
            <a:spLocks noChangeArrowheads="1"/>
          </p:cNvSpPr>
          <p:nvPr/>
        </p:nvSpPr>
        <p:spPr bwMode="auto">
          <a:xfrm>
            <a:off x="4338638" y="3833813"/>
            <a:ext cx="1782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数据挖掘</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9" name="Text Box 20">
            <a:extLst>
              <a:ext uri="{FF2B5EF4-FFF2-40B4-BE49-F238E27FC236}">
                <a16:creationId xmlns:a16="http://schemas.microsoft.com/office/drawing/2014/main" id="{DB134D7C-D711-B931-8089-7956292FFD44}"/>
              </a:ext>
            </a:extLst>
          </p:cNvPr>
          <p:cNvSpPr txBox="1">
            <a:spLocks noChangeArrowheads="1"/>
          </p:cNvSpPr>
          <p:nvPr/>
        </p:nvSpPr>
        <p:spPr bwMode="auto">
          <a:xfrm>
            <a:off x="4338638" y="411956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b="1" i="1">
                <a:solidFill>
                  <a:srgbClr val="000000"/>
                </a:solidFill>
                <a:latin typeface="Times New Roman" panose="02020603050405020304" pitchFamily="18" charset="0"/>
              </a:rPr>
              <a:t>信息发现</a:t>
            </a:r>
            <a:endParaRPr lang="en-US" altLang="zh-CN" sz="1800" b="1" i="1">
              <a:solidFill>
                <a:srgbClr val="000000"/>
              </a:solidFill>
              <a:latin typeface="Times New Roman" panose="02020603050405020304" pitchFamily="18" charset="0"/>
            </a:endParaRPr>
          </a:p>
        </p:txBody>
      </p:sp>
      <p:sp>
        <p:nvSpPr>
          <p:cNvPr id="20" name="Text Box 21">
            <a:extLst>
              <a:ext uri="{FF2B5EF4-FFF2-40B4-BE49-F238E27FC236}">
                <a16:creationId xmlns:a16="http://schemas.microsoft.com/office/drawing/2014/main" id="{18219E20-57AB-35DF-538C-A164C61E7442}"/>
              </a:ext>
            </a:extLst>
          </p:cNvPr>
          <p:cNvSpPr txBox="1">
            <a:spLocks noChangeArrowheads="1"/>
          </p:cNvSpPr>
          <p:nvPr/>
        </p:nvSpPr>
        <p:spPr bwMode="auto">
          <a:xfrm>
            <a:off x="3778250" y="4619625"/>
            <a:ext cx="2346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数据探索</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1" name="Text Box 23">
            <a:extLst>
              <a:ext uri="{FF2B5EF4-FFF2-40B4-BE49-F238E27FC236}">
                <a16:creationId xmlns:a16="http://schemas.microsoft.com/office/drawing/2014/main" id="{5C49A699-D9BC-F98D-617B-3193CB6B0846}"/>
              </a:ext>
            </a:extLst>
          </p:cNvPr>
          <p:cNvSpPr txBox="1">
            <a:spLocks noChangeArrowheads="1"/>
          </p:cNvSpPr>
          <p:nvPr/>
        </p:nvSpPr>
        <p:spPr bwMode="auto">
          <a:xfrm>
            <a:off x="3552825" y="4976813"/>
            <a:ext cx="2795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b="1" i="1">
                <a:solidFill>
                  <a:srgbClr val="000000"/>
                </a:solidFill>
                <a:latin typeface="Times New Roman" panose="02020603050405020304" pitchFamily="18" charset="0"/>
              </a:rPr>
              <a:t>统计概要，查询</a:t>
            </a:r>
            <a:r>
              <a:rPr lang="en-US" altLang="zh-CN" sz="1800" b="1" i="1">
                <a:solidFill>
                  <a:srgbClr val="000000"/>
                </a:solidFill>
                <a:latin typeface="Times New Roman" panose="02020603050405020304" pitchFamily="18" charset="0"/>
              </a:rPr>
              <a:t>, </a:t>
            </a:r>
            <a:r>
              <a:rPr lang="zh-CN" altLang="en-US" sz="1800" b="1" i="1">
                <a:solidFill>
                  <a:srgbClr val="000000"/>
                </a:solidFill>
                <a:latin typeface="Times New Roman" panose="02020603050405020304" pitchFamily="18" charset="0"/>
              </a:rPr>
              <a:t>和报告</a:t>
            </a:r>
            <a:endParaRPr lang="en-US" altLang="zh-CN" sz="1800" b="1" i="1">
              <a:solidFill>
                <a:srgbClr val="FFFFFF"/>
              </a:solidFill>
              <a:latin typeface="Times New Roman" panose="02020603050405020304" pitchFamily="18" charset="0"/>
            </a:endParaRPr>
          </a:p>
        </p:txBody>
      </p:sp>
      <p:sp>
        <p:nvSpPr>
          <p:cNvPr id="22" name="Text Box 24">
            <a:extLst>
              <a:ext uri="{FF2B5EF4-FFF2-40B4-BE49-F238E27FC236}">
                <a16:creationId xmlns:a16="http://schemas.microsoft.com/office/drawing/2014/main" id="{82115F22-5AC6-B077-AC82-EE8D640AB6AC}"/>
              </a:ext>
            </a:extLst>
          </p:cNvPr>
          <p:cNvSpPr txBox="1">
            <a:spLocks noChangeArrowheads="1"/>
          </p:cNvSpPr>
          <p:nvPr/>
        </p:nvSpPr>
        <p:spPr bwMode="auto">
          <a:xfrm>
            <a:off x="3409950" y="5476875"/>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数据预处理</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集成</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数据仓库</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Text Box 25">
            <a:extLst>
              <a:ext uri="{FF2B5EF4-FFF2-40B4-BE49-F238E27FC236}">
                <a16:creationId xmlns:a16="http://schemas.microsoft.com/office/drawing/2014/main" id="{66FDED5A-4A22-3C67-AEC3-9EF702DCFB4B}"/>
              </a:ext>
            </a:extLst>
          </p:cNvPr>
          <p:cNvSpPr txBox="1">
            <a:spLocks noChangeArrowheads="1"/>
          </p:cNvSpPr>
          <p:nvPr/>
        </p:nvSpPr>
        <p:spPr bwMode="auto">
          <a:xfrm>
            <a:off x="4481513" y="5905500"/>
            <a:ext cx="882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数据源</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Text Box 26">
            <a:extLst>
              <a:ext uri="{FF2B5EF4-FFF2-40B4-BE49-F238E27FC236}">
                <a16:creationId xmlns:a16="http://schemas.microsoft.com/office/drawing/2014/main" id="{EC8355C3-9AA5-F44A-4020-CF5294E5C231}"/>
              </a:ext>
            </a:extLst>
          </p:cNvPr>
          <p:cNvSpPr txBox="1">
            <a:spLocks noChangeArrowheads="1"/>
          </p:cNvSpPr>
          <p:nvPr/>
        </p:nvSpPr>
        <p:spPr bwMode="auto">
          <a:xfrm>
            <a:off x="2695575" y="6191250"/>
            <a:ext cx="457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b="1" i="1">
                <a:solidFill>
                  <a:srgbClr val="000000"/>
                </a:solidFill>
                <a:latin typeface="Times New Roman" panose="02020603050405020304" pitchFamily="18" charset="0"/>
              </a:rPr>
              <a:t>论文</a:t>
            </a:r>
            <a:r>
              <a:rPr lang="en-US" altLang="zh-CN" sz="1800" b="1" i="1">
                <a:solidFill>
                  <a:srgbClr val="000000"/>
                </a:solidFill>
                <a:latin typeface="Times New Roman" panose="02020603050405020304" pitchFamily="18" charset="0"/>
              </a:rPr>
              <a:t>, </a:t>
            </a:r>
            <a:r>
              <a:rPr lang="zh-CN" altLang="en-US" sz="1800" b="1" i="1">
                <a:solidFill>
                  <a:srgbClr val="000000"/>
                </a:solidFill>
                <a:latin typeface="Times New Roman" panose="02020603050405020304" pitchFamily="18" charset="0"/>
              </a:rPr>
              <a:t>文件</a:t>
            </a:r>
            <a:r>
              <a:rPr lang="en-US" altLang="zh-CN" sz="1800" b="1" i="1">
                <a:solidFill>
                  <a:srgbClr val="000000"/>
                </a:solidFill>
                <a:latin typeface="Times New Roman" panose="02020603050405020304" pitchFamily="18" charset="0"/>
              </a:rPr>
              <a:t>, Web</a:t>
            </a:r>
            <a:r>
              <a:rPr lang="zh-CN" altLang="en-US" sz="1800" b="1" i="1">
                <a:solidFill>
                  <a:srgbClr val="000000"/>
                </a:solidFill>
                <a:latin typeface="Times New Roman" panose="02020603050405020304" pitchFamily="18" charset="0"/>
              </a:rPr>
              <a:t>文档</a:t>
            </a:r>
            <a:r>
              <a:rPr lang="en-US" altLang="zh-CN" sz="1800" b="1" i="1">
                <a:solidFill>
                  <a:srgbClr val="000000"/>
                </a:solidFill>
                <a:latin typeface="Times New Roman" panose="02020603050405020304" pitchFamily="18" charset="0"/>
              </a:rPr>
              <a:t>, </a:t>
            </a:r>
            <a:r>
              <a:rPr lang="zh-CN" altLang="en-US" sz="1800" b="1" i="1">
                <a:solidFill>
                  <a:srgbClr val="000000"/>
                </a:solidFill>
                <a:latin typeface="Times New Roman" panose="02020603050405020304" pitchFamily="18" charset="0"/>
              </a:rPr>
              <a:t>科学实验</a:t>
            </a:r>
            <a:r>
              <a:rPr lang="en-US" altLang="zh-CN" sz="1800" b="1" i="1">
                <a:solidFill>
                  <a:srgbClr val="000000"/>
                </a:solidFill>
                <a:latin typeface="Times New Roman" panose="02020603050405020304" pitchFamily="18" charset="0"/>
              </a:rPr>
              <a:t>, </a:t>
            </a:r>
            <a:r>
              <a:rPr lang="zh-CN" altLang="en-US" sz="1800" b="1" i="1">
                <a:solidFill>
                  <a:srgbClr val="000000"/>
                </a:solidFill>
                <a:latin typeface="Times New Roman" panose="02020603050405020304" pitchFamily="18" charset="0"/>
              </a:rPr>
              <a:t>数据库系统</a:t>
            </a:r>
            <a:endParaRPr lang="en-US" altLang="zh-CN" sz="1800" b="1" i="1">
              <a:solidFill>
                <a:srgbClr val="000000"/>
              </a:solidFill>
              <a:latin typeface="Times New Roman" panose="02020603050405020304" pitchFamily="18" charset="0"/>
            </a:endParaRPr>
          </a:p>
        </p:txBody>
      </p:sp>
      <p:sp>
        <p:nvSpPr>
          <p:cNvPr id="25" name="Line 27">
            <a:extLst>
              <a:ext uri="{FF2B5EF4-FFF2-40B4-BE49-F238E27FC236}">
                <a16:creationId xmlns:a16="http://schemas.microsoft.com/office/drawing/2014/main" id="{8FCC42B4-6C54-D941-E844-31DCEE7B3A85}"/>
              </a:ext>
            </a:extLst>
          </p:cNvPr>
          <p:cNvSpPr>
            <a:spLocks noChangeShapeType="1"/>
          </p:cNvSpPr>
          <p:nvPr/>
        </p:nvSpPr>
        <p:spPr bwMode="auto">
          <a:xfrm>
            <a:off x="866775" y="6524625"/>
            <a:ext cx="8382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Tree>
    <p:extLst>
      <p:ext uri="{BB962C8B-B14F-4D97-AF65-F5344CB8AC3E}">
        <p14:creationId xmlns:p14="http://schemas.microsoft.com/office/powerpoint/2010/main" val="935340988"/>
      </p:ext>
    </p:extLst>
  </p:cSld>
  <p:clrMapOvr>
    <a:masterClrMapping/>
  </p:clrMapOvr>
  <p:transition advTm="800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对何种数据进行数据挖掘</a:t>
            </a:r>
          </a:p>
        </p:txBody>
      </p:sp>
      <p:sp>
        <p:nvSpPr>
          <p:cNvPr id="2" name="Rectangle 3">
            <a:extLst>
              <a:ext uri="{FF2B5EF4-FFF2-40B4-BE49-F238E27FC236}">
                <a16:creationId xmlns:a16="http://schemas.microsoft.com/office/drawing/2014/main" id="{26FEA00C-606F-EF7C-85E2-56F796E0D03F}"/>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p"/>
            </a:pPr>
            <a:r>
              <a:rPr lang="zh-CN" altLang="en-US" kern="0" dirty="0">
                <a:ea typeface="宋体" panose="02010600030101010101" pitchFamily="2" charset="-122"/>
              </a:rPr>
              <a:t>各类数据库和应用</a:t>
            </a:r>
            <a:endParaRPr lang="en-US" altLang="zh-CN" kern="0" dirty="0">
              <a:ea typeface="宋体" panose="02010600030101010101" pitchFamily="2" charset="-122"/>
            </a:endParaRP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关系数据库，数据仓库，事务数据库</a:t>
            </a:r>
            <a:endParaRPr lang="en-US" altLang="zh-CN" sz="2200" kern="0" dirty="0">
              <a:ea typeface="宋体" panose="02010600030101010101" pitchFamily="2" charset="-122"/>
            </a:endParaRPr>
          </a:p>
          <a:p>
            <a:pPr eaLnBrk="1" hangingPunct="1">
              <a:lnSpc>
                <a:spcPct val="90000"/>
              </a:lnSpc>
              <a:buFont typeface="Wingdings" panose="05000000000000000000" pitchFamily="2" charset="2"/>
              <a:buChar char="p"/>
            </a:pPr>
            <a:r>
              <a:rPr lang="zh-CN" altLang="en-US" sz="2600" kern="0" dirty="0">
                <a:ea typeface="宋体" panose="02010600030101010101" pitchFamily="2" charset="-122"/>
              </a:rPr>
              <a:t>高级数据集和高级应用</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空间数据库</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时间数据库和时间序列数据库</a:t>
            </a:r>
            <a:endParaRPr lang="en-US" altLang="zh-CN" sz="2200" kern="0" dirty="0">
              <a:ea typeface="宋体" panose="02010600030101010101" pitchFamily="2" charset="-122"/>
            </a:endParaRP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结构化数据，图，社交网络</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流数据和传感器数据</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多媒体数据库</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面向对象数据库和对象</a:t>
            </a:r>
            <a:r>
              <a:rPr lang="en-US" altLang="zh-CN" sz="2200" kern="0" dirty="0">
                <a:ea typeface="宋体" panose="02010600030101010101" pitchFamily="2" charset="-122"/>
              </a:rPr>
              <a:t>-</a:t>
            </a:r>
            <a:r>
              <a:rPr lang="zh-CN" altLang="en-US" sz="2200" kern="0" dirty="0">
                <a:ea typeface="宋体" panose="02010600030101010101" pitchFamily="2" charset="-122"/>
              </a:rPr>
              <a:t>关系数据库</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异构数据库和遗产</a:t>
            </a:r>
            <a:r>
              <a:rPr lang="en-US" altLang="zh-CN" sz="2200" kern="0" dirty="0">
                <a:ea typeface="宋体" panose="02010600030101010101" pitchFamily="2" charset="-122"/>
              </a:rPr>
              <a:t>(legacy)</a:t>
            </a:r>
            <a:r>
              <a:rPr lang="zh-CN" altLang="en-US" sz="2200" kern="0" dirty="0">
                <a:ea typeface="宋体" panose="02010600030101010101" pitchFamily="2" charset="-122"/>
              </a:rPr>
              <a:t>数据库</a:t>
            </a:r>
          </a:p>
          <a:p>
            <a:pPr lvl="1" eaLnBrk="1" hangingPunct="1">
              <a:lnSpc>
                <a:spcPct val="90000"/>
              </a:lnSpc>
              <a:buFont typeface="Wingdings" panose="05000000000000000000" pitchFamily="2" charset="2"/>
              <a:buChar char="l"/>
            </a:pPr>
            <a:r>
              <a:rPr lang="zh-CN" altLang="en-US" sz="2200" kern="0" dirty="0">
                <a:ea typeface="宋体" panose="02010600030101010101" pitchFamily="2" charset="-122"/>
              </a:rPr>
              <a:t>文本数据库和万维网</a:t>
            </a:r>
            <a:r>
              <a:rPr lang="en-US" altLang="zh-CN" sz="2200" kern="0" dirty="0">
                <a:ea typeface="宋体" panose="02010600030101010101" pitchFamily="2" charset="-122"/>
              </a:rPr>
              <a:t>(WWW)</a:t>
            </a:r>
          </a:p>
        </p:txBody>
      </p:sp>
    </p:spTree>
    <p:extLst>
      <p:ext uri="{BB962C8B-B14F-4D97-AF65-F5344CB8AC3E}">
        <p14:creationId xmlns:p14="http://schemas.microsoft.com/office/powerpoint/2010/main" val="897249554"/>
      </p:ext>
    </p:extLst>
  </p:cSld>
  <p:clrMapOvr>
    <a:masterClrMapping/>
  </p:clrMapOvr>
  <p:transition advTm="800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42">
            <a:extLst>
              <a:ext uri="{FF2B5EF4-FFF2-40B4-BE49-F238E27FC236}">
                <a16:creationId xmlns:a16="http://schemas.microsoft.com/office/drawing/2014/main" id="{CF4DEF55-77FF-36B9-5795-AC3DD0B1C030}"/>
              </a:ext>
            </a:extLst>
          </p:cNvPr>
          <p:cNvSpPr/>
          <p:nvPr/>
        </p:nvSpPr>
        <p:spPr>
          <a:xfrm>
            <a:off x="2503545" y="3512210"/>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36019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数据挖掘动机</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3576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数据挖掘定义</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589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03    </a:t>
            </a:r>
            <a:r>
              <a:rPr lang="zh-CN" altLang="en-US" sz="3600" dirty="0">
                <a:solidFill>
                  <a:schemeClr val="bg1"/>
                </a:solidFill>
                <a:latin typeface="Impact" pitchFamily="34" charset="0"/>
                <a:ea typeface="微软雅黑" pitchFamily="34" charset="-122"/>
              </a:rPr>
              <a:t>数据挖掘功能</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35746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数据挖掘应用</a:t>
            </a:r>
          </a:p>
        </p:txBody>
      </p:sp>
      <p:sp>
        <p:nvSpPr>
          <p:cNvPr id="6" name="TextBox 10">
            <a:extLst>
              <a:ext uri="{FF2B5EF4-FFF2-40B4-BE49-F238E27FC236}">
                <a16:creationId xmlns:a16="http://schemas.microsoft.com/office/drawing/2014/main" id="{EB7D1C93-2CA5-2A0A-7978-30C81F3905D5}"/>
              </a:ext>
            </a:extLst>
          </p:cNvPr>
          <p:cNvSpPr txBox="1">
            <a:spLocks noChangeArrowheads="1"/>
          </p:cNvSpPr>
          <p:nvPr/>
        </p:nvSpPr>
        <p:spPr bwMode="auto">
          <a:xfrm>
            <a:off x="3002507" y="5185703"/>
            <a:ext cx="3592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a:t>
            </a:r>
            <a:r>
              <a:rPr lang="zh-CN" altLang="en-US" sz="3600" dirty="0">
                <a:latin typeface="Impact" pitchFamily="34" charset="0"/>
                <a:ea typeface="微软雅黑" pitchFamily="34" charset="-122"/>
              </a:rPr>
              <a:t>数据挖掘发展</a:t>
            </a:r>
          </a:p>
        </p:txBody>
      </p:sp>
    </p:spTree>
    <p:extLst>
      <p:ext uri="{BB962C8B-B14F-4D97-AF65-F5344CB8AC3E}">
        <p14:creationId xmlns:p14="http://schemas.microsoft.com/office/powerpoint/2010/main" val="1280108396"/>
      </p:ext>
    </p:extLst>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p>
        </p:txBody>
      </p:sp>
      <p:pic>
        <p:nvPicPr>
          <p:cNvPr id="26" name="图片 25">
            <a:extLst>
              <a:ext uri="{FF2B5EF4-FFF2-40B4-BE49-F238E27FC236}">
                <a16:creationId xmlns:a16="http://schemas.microsoft.com/office/drawing/2014/main" id="{471F5925-321C-060B-6660-085888EF3FEB}"/>
              </a:ext>
            </a:extLst>
          </p:cNvPr>
          <p:cNvPicPr>
            <a:picLocks noChangeAspect="1"/>
          </p:cNvPicPr>
          <p:nvPr/>
        </p:nvPicPr>
        <p:blipFill>
          <a:blip r:embed="rId3"/>
          <a:stretch>
            <a:fillRect/>
          </a:stretch>
        </p:blipFill>
        <p:spPr>
          <a:xfrm>
            <a:off x="8588952" y="1703236"/>
            <a:ext cx="3603048" cy="3712786"/>
          </a:xfrm>
          <a:prstGeom prst="rect">
            <a:avLst/>
          </a:prstGeom>
        </p:spPr>
      </p:pic>
      <p:sp>
        <p:nvSpPr>
          <p:cNvPr id="3" name="文本框 2">
            <a:extLst>
              <a:ext uri="{FF2B5EF4-FFF2-40B4-BE49-F238E27FC236}">
                <a16:creationId xmlns:a16="http://schemas.microsoft.com/office/drawing/2014/main" id="{F16864A8-F830-F546-4298-C9A186FFAEBC}"/>
              </a:ext>
            </a:extLst>
          </p:cNvPr>
          <p:cNvSpPr txBox="1"/>
          <p:nvPr/>
        </p:nvSpPr>
        <p:spPr>
          <a:xfrm>
            <a:off x="609599" y="1363925"/>
            <a:ext cx="4337958" cy="523220"/>
          </a:xfrm>
          <a:prstGeom prst="rect">
            <a:avLst/>
          </a:prstGeom>
          <a:noFill/>
        </p:spPr>
        <p:txBody>
          <a:bodyPr wrap="square">
            <a:spAutoFit/>
          </a:bodyPr>
          <a:lstStyle/>
          <a:p>
            <a:r>
              <a:rPr lang="zh-CN" altLang="en-US" sz="2800" b="1" kern="0" dirty="0">
                <a:solidFill>
                  <a:srgbClr val="FF0000"/>
                </a:solidFill>
                <a:latin typeface="+mn-ea"/>
                <a:ea typeface="+mn-ea"/>
              </a:rPr>
              <a:t>可以挖掘哪些模式？</a:t>
            </a:r>
            <a:endParaRPr lang="en-US" altLang="zh-CN" sz="2800" b="1" kern="0" dirty="0">
              <a:solidFill>
                <a:srgbClr val="FF0000"/>
              </a:solidFill>
              <a:latin typeface="+mn-ea"/>
              <a:ea typeface="+mn-ea"/>
            </a:endParaRPr>
          </a:p>
        </p:txBody>
      </p:sp>
      <p:sp>
        <p:nvSpPr>
          <p:cNvPr id="4" name="Rectangle 3">
            <a:extLst>
              <a:ext uri="{FF2B5EF4-FFF2-40B4-BE49-F238E27FC236}">
                <a16:creationId xmlns:a16="http://schemas.microsoft.com/office/drawing/2014/main" id="{F4722D39-FEA8-2211-960B-E0C6FE2CEEE8}"/>
              </a:ext>
            </a:extLst>
          </p:cNvPr>
          <p:cNvSpPr txBox="1">
            <a:spLocks noChangeArrowheads="1"/>
          </p:cNvSpPr>
          <p:nvPr/>
        </p:nvSpPr>
        <p:spPr bwMode="auto">
          <a:xfrm>
            <a:off x="522515" y="2030186"/>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80000"/>
              </a:lnSpc>
              <a:buFont typeface="Wingdings" panose="05000000000000000000" pitchFamily="2" charset="2"/>
              <a:buChar char="p"/>
            </a:pPr>
            <a:r>
              <a:rPr lang="zh-CN" altLang="en-US" sz="2600" kern="0" dirty="0">
                <a:ea typeface="宋体" panose="02010600030101010101" pitchFamily="2" charset="-122"/>
              </a:rPr>
              <a:t>一般功能</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描述性的数据挖掘 </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预测性的数据挖掘</a:t>
            </a:r>
          </a:p>
          <a:p>
            <a:pPr eaLnBrk="1" hangingPunct="1">
              <a:lnSpc>
                <a:spcPct val="80000"/>
              </a:lnSpc>
              <a:buFont typeface="Wingdings" panose="05000000000000000000" pitchFamily="2" charset="2"/>
              <a:buChar char="p"/>
            </a:pPr>
            <a:r>
              <a:rPr lang="zh-CN" altLang="en-US" sz="2600" kern="0" dirty="0">
                <a:ea typeface="宋体" panose="02010600030101010101" pitchFamily="2" charset="-122"/>
              </a:rPr>
              <a:t>通常，用户并不知道在数据中能挖掘出什么东西，对此我们会在数据挖掘中应用一些常用的数据挖掘功能，挖掘出一些常用的模式，包括：</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概念</a:t>
            </a:r>
            <a:r>
              <a:rPr lang="en-US" altLang="zh-CN" sz="2200" kern="0" dirty="0">
                <a:ea typeface="宋体" panose="02010600030101010101" pitchFamily="2" charset="-122"/>
              </a:rPr>
              <a:t>/</a:t>
            </a:r>
            <a:r>
              <a:rPr lang="zh-CN" altLang="en-US" sz="2200" kern="0" dirty="0">
                <a:ea typeface="宋体" panose="02010600030101010101" pitchFamily="2" charset="-122"/>
              </a:rPr>
              <a:t>类描述</a:t>
            </a:r>
            <a:r>
              <a:rPr lang="en-US" altLang="zh-CN" sz="2200" kern="0" dirty="0">
                <a:ea typeface="宋体" panose="02010600030101010101" pitchFamily="2" charset="-122"/>
              </a:rPr>
              <a:t>: </a:t>
            </a:r>
            <a:r>
              <a:rPr lang="zh-CN" altLang="en-US" sz="2200" kern="0" dirty="0">
                <a:ea typeface="宋体" panose="02010600030101010101" pitchFamily="2" charset="-122"/>
              </a:rPr>
              <a:t>特性化和区分</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关联分析</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分类和预测  </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聚类分析</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孤立点分析</a:t>
            </a:r>
          </a:p>
          <a:p>
            <a:pPr lvl="1" eaLnBrk="1" hangingPunct="1">
              <a:lnSpc>
                <a:spcPct val="80000"/>
              </a:lnSpc>
              <a:buFont typeface="Wingdings" panose="05000000000000000000" pitchFamily="2" charset="2"/>
              <a:buChar char="l"/>
            </a:pPr>
            <a:r>
              <a:rPr lang="zh-CN" altLang="en-US" sz="2200" kern="0" dirty="0">
                <a:ea typeface="宋体" panose="02010600030101010101" pitchFamily="2" charset="-122"/>
              </a:rPr>
              <a:t>趋势和演变分析</a:t>
            </a:r>
          </a:p>
        </p:txBody>
      </p:sp>
    </p:spTree>
    <p:extLst>
      <p:ext uri="{BB962C8B-B14F-4D97-AF65-F5344CB8AC3E}">
        <p14:creationId xmlns:p14="http://schemas.microsoft.com/office/powerpoint/2010/main" val="2848833851"/>
      </p:ext>
    </p:extLst>
  </p:cSld>
  <p:clrMapOvr>
    <a:masterClrMapping/>
  </p:clrMapOvr>
  <p:transition advTm="800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概念</a:t>
            </a:r>
            <a:r>
              <a:rPr lang="en-US" altLang="zh-CN" dirty="0">
                <a:solidFill>
                  <a:schemeClr val="tx1"/>
                </a:solidFill>
              </a:rPr>
              <a:t>/</a:t>
            </a:r>
            <a:r>
              <a:rPr lang="zh-CN" altLang="en-US" dirty="0">
                <a:solidFill>
                  <a:schemeClr val="tx1"/>
                </a:solidFill>
              </a:rPr>
              <a:t>类描述</a:t>
            </a:r>
            <a:r>
              <a:rPr lang="en-US" altLang="zh-CN" dirty="0">
                <a:solidFill>
                  <a:schemeClr val="tx1"/>
                </a:solidFill>
              </a:rPr>
              <a:t>: </a:t>
            </a:r>
            <a:r>
              <a:rPr lang="zh-CN" altLang="en-US" dirty="0">
                <a:solidFill>
                  <a:schemeClr val="tx1"/>
                </a:solidFill>
              </a:rPr>
              <a:t>特性化和区分</a:t>
            </a:r>
          </a:p>
        </p:txBody>
      </p:sp>
      <p:sp>
        <p:nvSpPr>
          <p:cNvPr id="2" name="Rectangle 3">
            <a:extLst>
              <a:ext uri="{FF2B5EF4-FFF2-40B4-BE49-F238E27FC236}">
                <a16:creationId xmlns:a16="http://schemas.microsoft.com/office/drawing/2014/main" id="{211C8B45-5285-D5E7-4EE3-D3C5B5CCA1FC}"/>
              </a:ext>
            </a:extLst>
          </p:cNvPr>
          <p:cNvSpPr txBox="1">
            <a:spLocks noChangeArrowheads="1"/>
          </p:cNvSpPr>
          <p:nvPr/>
        </p:nvSpPr>
        <p:spPr bwMode="auto">
          <a:xfrm>
            <a:off x="549729" y="1442357"/>
            <a:ext cx="8075613"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Char char="p"/>
            </a:pPr>
            <a:r>
              <a:rPr lang="zh-CN" altLang="en-US" sz="2600" kern="0" dirty="0">
                <a:ea typeface="宋体" panose="02010600030101010101" pitchFamily="2" charset="-122"/>
              </a:rPr>
              <a:t>概念描述：为数据的特征化和比较产生描述（当所描述的概念所指的是一类对象时，也称为类描述）</a:t>
            </a:r>
          </a:p>
          <a:p>
            <a:pPr lvl="1" eaLnBrk="1" hangingPunct="1"/>
            <a:r>
              <a:rPr lang="zh-CN" altLang="en-US" sz="2200" kern="0" dirty="0">
                <a:ea typeface="宋体" panose="02010600030101010101" pitchFamily="2" charset="-122"/>
              </a:rPr>
              <a:t>特征化：提供给定数据集的简洁汇总。</a:t>
            </a:r>
          </a:p>
          <a:p>
            <a:pPr lvl="2" eaLnBrk="1" hangingPunct="1"/>
            <a:r>
              <a:rPr lang="zh-CN" altLang="en-US" sz="2000" kern="0" dirty="0">
                <a:ea typeface="宋体" panose="02010600030101010101" pitchFamily="2" charset="-122"/>
              </a:rPr>
              <a:t>例：对</a:t>
            </a:r>
            <a:r>
              <a:rPr lang="en-US" altLang="zh-CN" sz="2000" kern="0" dirty="0" err="1">
                <a:ea typeface="宋体" panose="02010600030101010101" pitchFamily="2" charset="-122"/>
              </a:rPr>
              <a:t>AllElectronic</a:t>
            </a:r>
            <a:r>
              <a:rPr lang="zh-CN" altLang="en-US" sz="2000" kern="0" dirty="0">
                <a:ea typeface="宋体" panose="02010600030101010101" pitchFamily="2" charset="-122"/>
              </a:rPr>
              <a:t>公司的“大客户”（年消费额</a:t>
            </a:r>
            <a:r>
              <a:rPr lang="en-US" altLang="zh-CN" sz="2000" kern="0" dirty="0">
                <a:ea typeface="宋体" panose="02010600030101010101" pitchFamily="2" charset="-122"/>
              </a:rPr>
              <a:t>$1000</a:t>
            </a:r>
            <a:r>
              <a:rPr lang="zh-CN" altLang="en-US" sz="2000" kern="0" dirty="0">
                <a:ea typeface="宋体" panose="02010600030101010101" pitchFamily="2" charset="-122"/>
              </a:rPr>
              <a:t>以上）的特征化描述：</a:t>
            </a:r>
            <a:r>
              <a:rPr lang="en-US" altLang="zh-CN" sz="2000" kern="0" dirty="0">
                <a:ea typeface="宋体" panose="02010600030101010101" pitchFamily="2" charset="-122"/>
              </a:rPr>
              <a:t>40</a:t>
            </a:r>
            <a:r>
              <a:rPr lang="zh-CN" altLang="en-US" sz="2000" kern="0" dirty="0">
                <a:ea typeface="宋体" panose="02010600030101010101" pitchFamily="2" charset="-122"/>
              </a:rPr>
              <a:t>－</a:t>
            </a:r>
            <a:r>
              <a:rPr lang="en-US" altLang="zh-CN" sz="2000" kern="0" dirty="0">
                <a:ea typeface="宋体" panose="02010600030101010101" pitchFamily="2" charset="-122"/>
              </a:rPr>
              <a:t>50</a:t>
            </a:r>
            <a:r>
              <a:rPr lang="zh-CN" altLang="en-US" sz="2000" kern="0" dirty="0">
                <a:ea typeface="宋体" panose="02010600030101010101" pitchFamily="2" charset="-122"/>
              </a:rPr>
              <a:t>岁，有固定职业，信誉良好，等等</a:t>
            </a:r>
          </a:p>
          <a:p>
            <a:pPr lvl="1" eaLnBrk="1" hangingPunct="1"/>
            <a:r>
              <a:rPr lang="zh-CN" altLang="en-US" sz="2200" kern="0" dirty="0">
                <a:ea typeface="宋体" panose="02010600030101010101" pitchFamily="2" charset="-122"/>
              </a:rPr>
              <a:t>区分：提供两个或多个数据集的比较描述。</a:t>
            </a:r>
          </a:p>
          <a:p>
            <a:pPr lvl="2" eaLnBrk="1" hangingPunct="1"/>
            <a:r>
              <a:rPr lang="zh-CN" altLang="en-US" sz="2000" kern="0" dirty="0">
                <a:ea typeface="宋体" panose="02010600030101010101" pitchFamily="2" charset="-122"/>
              </a:rPr>
              <a:t>例：</a:t>
            </a:r>
          </a:p>
        </p:txBody>
      </p:sp>
      <p:graphicFrame>
        <p:nvGraphicFramePr>
          <p:cNvPr id="5" name="Object 4">
            <a:extLst>
              <a:ext uri="{FF2B5EF4-FFF2-40B4-BE49-F238E27FC236}">
                <a16:creationId xmlns:a16="http://schemas.microsoft.com/office/drawing/2014/main" id="{B7780F42-3438-9EE8-849E-4813481DDED9}"/>
              </a:ext>
            </a:extLst>
          </p:cNvPr>
          <p:cNvGraphicFramePr>
            <a:graphicFrameLocks noChangeAspect="1"/>
          </p:cNvGraphicFramePr>
          <p:nvPr>
            <p:extLst>
              <p:ext uri="{D42A27DB-BD31-4B8C-83A1-F6EECF244321}">
                <p14:modId xmlns:p14="http://schemas.microsoft.com/office/powerpoint/2010/main" val="3425034320"/>
              </p:ext>
            </p:extLst>
          </p:nvPr>
        </p:nvGraphicFramePr>
        <p:xfrm>
          <a:off x="2417310" y="4518025"/>
          <a:ext cx="6840537" cy="4452938"/>
        </p:xfrm>
        <a:graphic>
          <a:graphicData uri="http://schemas.openxmlformats.org/presentationml/2006/ole">
            <mc:AlternateContent xmlns:mc="http://schemas.openxmlformats.org/markup-compatibility/2006">
              <mc:Choice xmlns:v="urn:schemas-microsoft-com:vml" Requires="v">
                <p:oleObj name="Document" r:id="rId3" imgW="6233160" imgH="4056888" progId="">
                  <p:embed/>
                </p:oleObj>
              </mc:Choice>
              <mc:Fallback>
                <p:oleObj name="Document" r:id="rId3" imgW="6233160" imgH="4056888" progId="">
                  <p:embed/>
                  <p:pic>
                    <p:nvPicPr>
                      <p:cNvPr id="1026" name="Object 4">
                        <a:extLst>
                          <a:ext uri="{FF2B5EF4-FFF2-40B4-BE49-F238E27FC236}">
                            <a16:creationId xmlns:a16="http://schemas.microsoft.com/office/drawing/2014/main" id="{8FBAC753-CE59-E3D6-C506-6FBE56AE6B65}"/>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10" y="4518025"/>
                        <a:ext cx="6840537"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17757969"/>
      </p:ext>
    </p:extLst>
  </p:cSld>
  <p:clrMapOvr>
    <a:masterClrMapping/>
  </p:clrMapOvr>
  <p:transition advTm="800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关联规则挖掘</a:t>
            </a:r>
          </a:p>
        </p:txBody>
      </p:sp>
      <p:sp>
        <p:nvSpPr>
          <p:cNvPr id="2" name="Rectangle 3">
            <a:extLst>
              <a:ext uri="{FF2B5EF4-FFF2-40B4-BE49-F238E27FC236}">
                <a16:creationId xmlns:a16="http://schemas.microsoft.com/office/drawing/2014/main" id="{FAC7080E-3791-8CF7-6165-87267C5E5EB4}"/>
              </a:ext>
            </a:extLst>
          </p:cNvPr>
          <p:cNvSpPr txBox="1">
            <a:spLocks noChangeArrowheads="1"/>
          </p:cNvSpPr>
          <p:nvPr/>
        </p:nvSpPr>
        <p:spPr>
          <a:xfrm>
            <a:off x="457200" y="1600200"/>
            <a:ext cx="8218488" cy="3557588"/>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600" kern="0">
                <a:ea typeface="宋体" panose="02010600030101010101" pitchFamily="2" charset="-122"/>
              </a:rPr>
              <a:t>关联规则挖掘：</a:t>
            </a:r>
          </a:p>
          <a:p>
            <a:pPr lvl="1" eaLnBrk="1" hangingPunct="1"/>
            <a:r>
              <a:rPr lang="zh-CN" altLang="en-US" sz="2200" kern="0">
                <a:ea typeface="宋体" panose="02010600030101010101" pitchFamily="2" charset="-122"/>
              </a:rPr>
              <a:t>从事务数据库，关系数据库和其他信息存储中的大量数据的项集之间发现有趣的、频繁出现的模式、关联和相关性。</a:t>
            </a:r>
          </a:p>
          <a:p>
            <a:pPr lvl="1" eaLnBrk="1" hangingPunct="1"/>
            <a:r>
              <a:rPr lang="zh-CN" altLang="en-US" sz="2200" kern="0">
                <a:ea typeface="宋体" panose="02010600030101010101" pitchFamily="2" charset="-122"/>
              </a:rPr>
              <a:t>广泛的用于购物篮或事务数据分析。</a:t>
            </a:r>
            <a:endParaRPr lang="en-US" altLang="zh-CN" sz="2200" kern="0">
              <a:ea typeface="宋体" panose="02010600030101010101" pitchFamily="2" charset="-122"/>
            </a:endParaRPr>
          </a:p>
          <a:p>
            <a:pPr lvl="1" eaLnBrk="1" hangingPunct="1"/>
            <a:r>
              <a:rPr lang="zh-CN" altLang="en-US" sz="2200" kern="0">
                <a:ea typeface="宋体" panose="02010600030101010101" pitchFamily="2" charset="-122"/>
              </a:rPr>
              <a:t>如何在大数据集中有效挖掘这种模式？</a:t>
            </a:r>
            <a:endParaRPr lang="en-US" altLang="zh-CN" sz="2200" kern="0">
              <a:ea typeface="宋体" panose="02010600030101010101" pitchFamily="2" charset="-122"/>
            </a:endParaRPr>
          </a:p>
          <a:p>
            <a:pPr lvl="1" eaLnBrk="1" hangingPunct="1"/>
            <a:r>
              <a:rPr lang="zh-CN" altLang="en-US" sz="2200" kern="0">
                <a:ea typeface="宋体" panose="02010600030101010101" pitchFamily="2" charset="-122"/>
              </a:rPr>
              <a:t>如何将这些特征用于分类、聚类以及其他应用中？</a:t>
            </a:r>
          </a:p>
          <a:p>
            <a:pPr eaLnBrk="1" hangingPunct="1"/>
            <a:r>
              <a:rPr lang="zh-CN" altLang="en-US" sz="2600" kern="0">
                <a:ea typeface="宋体" panose="02010600030101010101" pitchFamily="2" charset="-122"/>
              </a:rPr>
              <a:t>例：</a:t>
            </a:r>
            <a:endParaRPr lang="zh-CN" altLang="en-US" sz="2600" kern="0" dirty="0">
              <a:ea typeface="宋体" panose="02010600030101010101" pitchFamily="2" charset="-122"/>
            </a:endParaRPr>
          </a:p>
        </p:txBody>
      </p:sp>
      <p:graphicFrame>
        <p:nvGraphicFramePr>
          <p:cNvPr id="3" name="Object 6">
            <a:extLst>
              <a:ext uri="{FF2B5EF4-FFF2-40B4-BE49-F238E27FC236}">
                <a16:creationId xmlns:a16="http://schemas.microsoft.com/office/drawing/2014/main" id="{AD372144-6A40-5EA5-B9E9-A2C39CD207CF}"/>
              </a:ext>
            </a:extLst>
          </p:cNvPr>
          <p:cNvGraphicFramePr>
            <a:graphicFrameLocks noChangeAspect="1"/>
          </p:cNvGraphicFramePr>
          <p:nvPr/>
        </p:nvGraphicFramePr>
        <p:xfrm>
          <a:off x="1330325" y="4092575"/>
          <a:ext cx="7345363" cy="1784350"/>
        </p:xfrm>
        <a:graphic>
          <a:graphicData uri="http://schemas.openxmlformats.org/presentationml/2006/ole">
            <mc:AlternateContent xmlns:mc="http://schemas.openxmlformats.org/markup-compatibility/2006">
              <mc:Choice xmlns:v="urn:schemas-microsoft-com:vml" Requires="v">
                <p:oleObj name="公式" r:id="rId3" imgW="2717800" imgH="660400" progId="Equation.3">
                  <p:embed/>
                </p:oleObj>
              </mc:Choice>
              <mc:Fallback>
                <p:oleObj name="公式" r:id="rId3" imgW="2717800" imgH="660400" progId="Equation.3">
                  <p:embed/>
                  <p:pic>
                    <p:nvPicPr>
                      <p:cNvPr id="2050" name="Object 6">
                        <a:extLst>
                          <a:ext uri="{FF2B5EF4-FFF2-40B4-BE49-F238E27FC236}">
                            <a16:creationId xmlns:a16="http://schemas.microsoft.com/office/drawing/2014/main" id="{CD17A9D1-8D79-D843-BCB9-06294D2E50F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325" y="4092575"/>
                        <a:ext cx="7345363"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图片 3">
            <a:extLst>
              <a:ext uri="{FF2B5EF4-FFF2-40B4-BE49-F238E27FC236}">
                <a16:creationId xmlns:a16="http://schemas.microsoft.com/office/drawing/2014/main" id="{FC409605-C2CA-38CA-B6EA-0A9DC101EA60}"/>
              </a:ext>
            </a:extLst>
          </p:cNvPr>
          <p:cNvPicPr>
            <a:picLocks noChangeAspect="1"/>
          </p:cNvPicPr>
          <p:nvPr/>
        </p:nvPicPr>
        <p:blipFill>
          <a:blip r:embed="rId5"/>
          <a:stretch>
            <a:fillRect/>
          </a:stretch>
        </p:blipFill>
        <p:spPr>
          <a:xfrm>
            <a:off x="8773479" y="2209292"/>
            <a:ext cx="2979691" cy="1784350"/>
          </a:xfrm>
          <a:prstGeom prst="rect">
            <a:avLst/>
          </a:prstGeom>
        </p:spPr>
      </p:pic>
    </p:spTree>
    <p:extLst>
      <p:ext uri="{BB962C8B-B14F-4D97-AF65-F5344CB8AC3E}">
        <p14:creationId xmlns:p14="http://schemas.microsoft.com/office/powerpoint/2010/main" val="3890795583"/>
      </p:ext>
    </p:extLst>
  </p:cSld>
  <p:clrMapOvr>
    <a:masterClrMapping/>
  </p:clrMapOvr>
  <p:transition advTm="800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35201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数据挖掘动机</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3576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数据挖掘定义</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589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数据挖掘功能</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35746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数据挖掘应用</a:t>
            </a:r>
          </a:p>
        </p:txBody>
      </p:sp>
      <p:sp>
        <p:nvSpPr>
          <p:cNvPr id="6" name="TextBox 10">
            <a:extLst>
              <a:ext uri="{FF2B5EF4-FFF2-40B4-BE49-F238E27FC236}">
                <a16:creationId xmlns:a16="http://schemas.microsoft.com/office/drawing/2014/main" id="{EB7D1C93-2CA5-2A0A-7978-30C81F3905D5}"/>
              </a:ext>
            </a:extLst>
          </p:cNvPr>
          <p:cNvSpPr txBox="1">
            <a:spLocks noChangeArrowheads="1"/>
          </p:cNvSpPr>
          <p:nvPr/>
        </p:nvSpPr>
        <p:spPr bwMode="auto">
          <a:xfrm>
            <a:off x="3002507" y="5185703"/>
            <a:ext cx="3592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a:t>
            </a:r>
            <a:r>
              <a:rPr lang="zh-CN" altLang="en-US" sz="3600" dirty="0">
                <a:latin typeface="Impact" pitchFamily="34" charset="0"/>
                <a:ea typeface="微软雅黑" pitchFamily="34" charset="-122"/>
              </a:rPr>
              <a:t>数据挖掘发展</a:t>
            </a:r>
          </a:p>
        </p:txBody>
      </p:sp>
    </p:spTree>
    <p:extLst>
      <p:ext uri="{BB962C8B-B14F-4D97-AF65-F5344CB8AC3E}">
        <p14:creationId xmlns:p14="http://schemas.microsoft.com/office/powerpoint/2010/main" val="1253538490"/>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关联规则挖掘</a:t>
            </a:r>
          </a:p>
        </p:txBody>
      </p:sp>
      <p:sp>
        <p:nvSpPr>
          <p:cNvPr id="2" name="AutoShape 6">
            <a:extLst>
              <a:ext uri="{FF2B5EF4-FFF2-40B4-BE49-F238E27FC236}">
                <a16:creationId xmlns:a16="http://schemas.microsoft.com/office/drawing/2014/main" id="{9F95BD1B-72FC-E43C-683B-DDA1B7BB914F}"/>
              </a:ext>
            </a:extLst>
          </p:cNvPr>
          <p:cNvSpPr>
            <a:spLocks noChangeArrowheads="1"/>
          </p:cNvSpPr>
          <p:nvPr/>
        </p:nvSpPr>
        <p:spPr bwMode="auto">
          <a:xfrm>
            <a:off x="1227646" y="1725376"/>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果酱</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p:txBody>
      </p:sp>
      <p:sp>
        <p:nvSpPr>
          <p:cNvPr id="3" name="AutoShape 7">
            <a:extLst>
              <a:ext uri="{FF2B5EF4-FFF2-40B4-BE49-F238E27FC236}">
                <a16:creationId xmlns:a16="http://schemas.microsoft.com/office/drawing/2014/main" id="{D2E68EA5-BC48-5BE5-892B-555523117C44}"/>
              </a:ext>
            </a:extLst>
          </p:cNvPr>
          <p:cNvSpPr>
            <a:spLocks noChangeArrowheads="1"/>
          </p:cNvSpPr>
          <p:nvPr/>
        </p:nvSpPr>
        <p:spPr bwMode="auto">
          <a:xfrm>
            <a:off x="7340995" y="1725376"/>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糖</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鸡蛋</a:t>
            </a:r>
          </a:p>
          <a:p>
            <a:pPr algn="ctr" eaLnBrk="1" hangingPunct="1">
              <a:spcBef>
                <a:spcPct val="0"/>
              </a:spcBef>
              <a:buClrTx/>
              <a:buSzTx/>
              <a:buFontTx/>
              <a:buNone/>
            </a:pPr>
            <a:endParaRPr lang="en-US" altLang="zh-CN"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AutoShape 8">
            <a:extLst>
              <a:ext uri="{FF2B5EF4-FFF2-40B4-BE49-F238E27FC236}">
                <a16:creationId xmlns:a16="http://schemas.microsoft.com/office/drawing/2014/main" id="{4D6FA1CD-6EF3-26F3-6137-C694B39C0B41}"/>
              </a:ext>
            </a:extLst>
          </p:cNvPr>
          <p:cNvSpPr>
            <a:spLocks noChangeArrowheads="1"/>
          </p:cNvSpPr>
          <p:nvPr/>
        </p:nvSpPr>
        <p:spPr bwMode="auto">
          <a:xfrm>
            <a:off x="4621220" y="1725376"/>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黄油</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p:txBody>
      </p:sp>
      <p:sp>
        <p:nvSpPr>
          <p:cNvPr id="5" name="AutoShape 9">
            <a:extLst>
              <a:ext uri="{FF2B5EF4-FFF2-40B4-BE49-F238E27FC236}">
                <a16:creationId xmlns:a16="http://schemas.microsoft.com/office/drawing/2014/main" id="{331DC5D9-A9C7-D9A2-41E1-87B261093672}"/>
              </a:ext>
            </a:extLst>
          </p:cNvPr>
          <p:cNvSpPr>
            <a:spLocks noChangeArrowheads="1"/>
          </p:cNvSpPr>
          <p:nvPr/>
        </p:nvSpPr>
        <p:spPr bwMode="auto">
          <a:xfrm>
            <a:off x="2924433" y="1725376"/>
            <a:ext cx="1512000" cy="1620000"/>
          </a:xfrm>
          <a:prstGeom prst="flowChartManualOperation">
            <a:avLst/>
          </a:prstGeom>
          <a:ln>
            <a:headEnd/>
            <a:tailEnd/>
          </a:ln>
        </p:spPr>
        <p:style>
          <a:lnRef idx="1">
            <a:schemeClr val="accent1"/>
          </a:lnRef>
          <a:fillRef idx="2">
            <a:schemeClr val="accent1"/>
          </a:fillRef>
          <a:effectRef idx="1">
            <a:schemeClr val="accent1"/>
          </a:effectRef>
          <a:fontRef idx="minor">
            <a:schemeClr val="dk1"/>
          </a:fontRef>
        </p:style>
        <p:txBody>
          <a:bodyPr wrap="square" lIns="90000" tIns="46800" rIns="90000" bIns="46800" anchor="ctr">
            <a:no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牛奶</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鸡蛋</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面包</a:t>
            </a:r>
          </a:p>
          <a:p>
            <a:pPr algn="ctr" eaLnBrk="1" hangingPunct="1">
              <a:spcBef>
                <a:spcPct val="0"/>
              </a:spcBef>
              <a:buClrTx/>
              <a:buSzTx/>
              <a:buFontTx/>
              <a:buNone/>
            </a:pPr>
            <a:r>
              <a:rPr lang="zh-CN" altLang="en-US" sz="2000" b="0">
                <a:solidFill>
                  <a:schemeClr val="tx1">
                    <a:lumMod val="85000"/>
                    <a:lumOff val="15000"/>
                  </a:schemeClr>
                </a:solidFill>
                <a:latin typeface="Times New Roman" panose="02020603050405020304" pitchFamily="18" charset="0"/>
                <a:ea typeface="微软雅黑" panose="020B0503020204020204" pitchFamily="34" charset="-122"/>
                <a:sym typeface="Times New Roman" panose="02020603050405020304" pitchFamily="18" charset="0"/>
              </a:rPr>
              <a:t>糖</a:t>
            </a:r>
          </a:p>
        </p:txBody>
      </p:sp>
      <p:sp>
        <p:nvSpPr>
          <p:cNvPr id="6" name="Text Box 10">
            <a:extLst>
              <a:ext uri="{FF2B5EF4-FFF2-40B4-BE49-F238E27FC236}">
                <a16:creationId xmlns:a16="http://schemas.microsoft.com/office/drawing/2014/main" id="{BDEF61E5-1F43-B5FB-C462-080B6FDBF97D}"/>
              </a:ext>
            </a:extLst>
          </p:cNvPr>
          <p:cNvSpPr txBox="1">
            <a:spLocks noChangeArrowheads="1"/>
          </p:cNvSpPr>
          <p:nvPr/>
        </p:nvSpPr>
        <p:spPr bwMode="auto">
          <a:xfrm>
            <a:off x="6318007" y="2149565"/>
            <a:ext cx="838200" cy="77162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en-US" altLang="zh-CN" sz="44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a:t>
            </a:r>
          </a:p>
        </p:txBody>
      </p:sp>
      <p:sp>
        <p:nvSpPr>
          <p:cNvPr id="7" name="Text Box 11">
            <a:extLst>
              <a:ext uri="{FF2B5EF4-FFF2-40B4-BE49-F238E27FC236}">
                <a16:creationId xmlns:a16="http://schemas.microsoft.com/office/drawing/2014/main" id="{21EA38B8-D378-0414-D8BD-308948341970}"/>
              </a:ext>
            </a:extLst>
          </p:cNvPr>
          <p:cNvSpPr txBox="1">
            <a:spLocks noChangeArrowheads="1"/>
          </p:cNvSpPr>
          <p:nvPr/>
        </p:nvSpPr>
        <p:spPr bwMode="auto">
          <a:xfrm>
            <a:off x="1335946" y="3505523"/>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1</a:t>
            </a:r>
          </a:p>
        </p:txBody>
      </p:sp>
      <p:sp>
        <p:nvSpPr>
          <p:cNvPr id="8" name="Text Box 12">
            <a:extLst>
              <a:ext uri="{FF2B5EF4-FFF2-40B4-BE49-F238E27FC236}">
                <a16:creationId xmlns:a16="http://schemas.microsoft.com/office/drawing/2014/main" id="{61209AED-983B-32BA-A683-1CEE7D672143}"/>
              </a:ext>
            </a:extLst>
          </p:cNvPr>
          <p:cNvSpPr txBox="1">
            <a:spLocks noChangeArrowheads="1"/>
          </p:cNvSpPr>
          <p:nvPr/>
        </p:nvSpPr>
        <p:spPr bwMode="auto">
          <a:xfrm>
            <a:off x="3032733" y="3505523"/>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2</a:t>
            </a:r>
          </a:p>
        </p:txBody>
      </p:sp>
      <p:sp>
        <p:nvSpPr>
          <p:cNvPr id="9" name="Text Box 13">
            <a:extLst>
              <a:ext uri="{FF2B5EF4-FFF2-40B4-BE49-F238E27FC236}">
                <a16:creationId xmlns:a16="http://schemas.microsoft.com/office/drawing/2014/main" id="{58B2A210-477E-7E4E-691E-05579C453D6C}"/>
              </a:ext>
            </a:extLst>
          </p:cNvPr>
          <p:cNvSpPr txBox="1">
            <a:spLocks noChangeArrowheads="1"/>
          </p:cNvSpPr>
          <p:nvPr/>
        </p:nvSpPr>
        <p:spPr bwMode="auto">
          <a:xfrm>
            <a:off x="4729520" y="3505523"/>
            <a:ext cx="12954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3</a:t>
            </a:r>
          </a:p>
        </p:txBody>
      </p:sp>
      <p:sp>
        <p:nvSpPr>
          <p:cNvPr id="10" name="Text Box 14">
            <a:extLst>
              <a:ext uri="{FF2B5EF4-FFF2-40B4-BE49-F238E27FC236}">
                <a16:creationId xmlns:a16="http://schemas.microsoft.com/office/drawing/2014/main" id="{B8C7FA8D-21DC-E73E-F33C-213AB00E5AB3}"/>
              </a:ext>
            </a:extLst>
          </p:cNvPr>
          <p:cNvSpPr txBox="1">
            <a:spLocks noChangeArrowheads="1"/>
          </p:cNvSpPr>
          <p:nvPr/>
        </p:nvSpPr>
        <p:spPr bwMode="auto">
          <a:xfrm>
            <a:off x="7576745" y="3505523"/>
            <a:ext cx="1040500" cy="40229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楷体_GB2312" pitchFamily="49"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50000"/>
              </a:spcBef>
              <a:buClrTx/>
              <a:buSzTx/>
              <a:buFontTx/>
              <a:buNone/>
            </a:pPr>
            <a:r>
              <a:rPr lang="zh-CN" altLang="en-US"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顾客</a:t>
            </a:r>
            <a:r>
              <a:rPr lang="en-US" altLang="zh-CN" sz="2000">
                <a:solidFill>
                  <a:schemeClr val="tx2"/>
                </a:solidFill>
                <a:latin typeface="Times New Roman" panose="02020603050405020304" pitchFamily="18" charset="0"/>
                <a:ea typeface="微软雅黑" panose="020B0503020204020204" pitchFamily="34" charset="-122"/>
                <a:sym typeface="Times New Roman" panose="02020603050405020304" pitchFamily="18" charset="0"/>
              </a:rPr>
              <a:t>n</a:t>
            </a:r>
          </a:p>
        </p:txBody>
      </p:sp>
      <p:sp>
        <p:nvSpPr>
          <p:cNvPr id="11" name="椭圆 10">
            <a:extLst>
              <a:ext uri="{FF2B5EF4-FFF2-40B4-BE49-F238E27FC236}">
                <a16:creationId xmlns:a16="http://schemas.microsoft.com/office/drawing/2014/main" id="{A4E9E828-237C-ED59-6CBB-A9ABEEC8DCB9}"/>
              </a:ext>
            </a:extLst>
          </p:cNvPr>
          <p:cNvSpPr/>
          <p:nvPr/>
        </p:nvSpPr>
        <p:spPr>
          <a:xfrm>
            <a:off x="3027842" y="4699306"/>
            <a:ext cx="1524000" cy="1066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zh-CN" altLang="en-US" b="0" dirty="0">
                <a:latin typeface="Times New Roman" panose="02020603050405020304" pitchFamily="18" charset="0"/>
                <a:ea typeface="微软雅黑" panose="020B0503020204020204" pitchFamily="34" charset="-122"/>
                <a:sym typeface="Times New Roman" panose="02020603050405020304" pitchFamily="18" charset="0"/>
              </a:rPr>
              <a:t>牛奶</a:t>
            </a:r>
          </a:p>
        </p:txBody>
      </p:sp>
      <p:sp>
        <p:nvSpPr>
          <p:cNvPr id="12" name="椭圆 11">
            <a:extLst>
              <a:ext uri="{FF2B5EF4-FFF2-40B4-BE49-F238E27FC236}">
                <a16:creationId xmlns:a16="http://schemas.microsoft.com/office/drawing/2014/main" id="{BD4A05A5-7BFD-FDE6-587D-679D98631706}"/>
              </a:ext>
            </a:extLst>
          </p:cNvPr>
          <p:cNvSpPr/>
          <p:nvPr/>
        </p:nvSpPr>
        <p:spPr>
          <a:xfrm>
            <a:off x="5999642" y="4699306"/>
            <a:ext cx="1524000" cy="1066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zh-CN" altLang="en-US" b="0" dirty="0">
                <a:latin typeface="Times New Roman" panose="02020603050405020304" pitchFamily="18" charset="0"/>
                <a:ea typeface="微软雅黑" panose="020B0503020204020204" pitchFamily="34" charset="-122"/>
                <a:sym typeface="Times New Roman" panose="02020603050405020304" pitchFamily="18" charset="0"/>
              </a:rPr>
              <a:t>面包</a:t>
            </a:r>
          </a:p>
        </p:txBody>
      </p:sp>
      <p:sp>
        <p:nvSpPr>
          <p:cNvPr id="13" name="右箭头 3">
            <a:extLst>
              <a:ext uri="{FF2B5EF4-FFF2-40B4-BE49-F238E27FC236}">
                <a16:creationId xmlns:a16="http://schemas.microsoft.com/office/drawing/2014/main" id="{64C1068B-C945-9495-C340-70D7B61C3E5D}"/>
              </a:ext>
            </a:extLst>
          </p:cNvPr>
          <p:cNvSpPr/>
          <p:nvPr/>
        </p:nvSpPr>
        <p:spPr>
          <a:xfrm>
            <a:off x="4761392" y="5031561"/>
            <a:ext cx="1028700" cy="402290"/>
          </a:xfrm>
          <a:prstGeom prst="rightArrow">
            <a:avLst/>
          </a:prstGeom>
          <a:solidFill>
            <a:srgbClr val="FF66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893182929"/>
      </p:ext>
    </p:extLst>
  </p:cSld>
  <p:clrMapOvr>
    <a:masterClrMapping/>
  </p:clrMapOvr>
  <p:transition advTm="800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分类</a:t>
            </a:r>
          </a:p>
        </p:txBody>
      </p:sp>
      <p:grpSp>
        <p:nvGrpSpPr>
          <p:cNvPr id="2" name="组合 1">
            <a:extLst>
              <a:ext uri="{FF2B5EF4-FFF2-40B4-BE49-F238E27FC236}">
                <a16:creationId xmlns:a16="http://schemas.microsoft.com/office/drawing/2014/main" id="{B4D28387-1CFE-04D9-D6B0-4459F6016D87}"/>
              </a:ext>
            </a:extLst>
          </p:cNvPr>
          <p:cNvGrpSpPr/>
          <p:nvPr/>
        </p:nvGrpSpPr>
        <p:grpSpPr>
          <a:xfrm>
            <a:off x="3635896" y="1582071"/>
            <a:ext cx="1620254" cy="1397285"/>
            <a:chOff x="3779838" y="1976153"/>
            <a:chExt cx="1368425" cy="1397285"/>
          </a:xfrm>
        </p:grpSpPr>
        <p:sp>
          <p:nvSpPr>
            <p:cNvPr id="3" name="流程图: 多文档 2">
              <a:extLst>
                <a:ext uri="{FF2B5EF4-FFF2-40B4-BE49-F238E27FC236}">
                  <a16:creationId xmlns:a16="http://schemas.microsoft.com/office/drawing/2014/main" id="{3498581A-9CD5-636E-2792-43B811B6B388}"/>
                </a:ext>
              </a:extLst>
            </p:cNvPr>
            <p:cNvSpPr/>
            <p:nvPr/>
          </p:nvSpPr>
          <p:spPr>
            <a:xfrm>
              <a:off x="3779838" y="2438400"/>
              <a:ext cx="1368425" cy="935038"/>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 name="文本框 2">
              <a:extLst>
                <a:ext uri="{FF2B5EF4-FFF2-40B4-BE49-F238E27FC236}">
                  <a16:creationId xmlns:a16="http://schemas.microsoft.com/office/drawing/2014/main" id="{5F6F7C33-2AC4-7E8C-2767-367D1DC916DD}"/>
                </a:ext>
              </a:extLst>
            </p:cNvPr>
            <p:cNvSpPr txBox="1"/>
            <p:nvPr/>
          </p:nvSpPr>
          <p:spPr>
            <a:xfrm>
              <a:off x="3779838" y="1976153"/>
              <a:ext cx="1368425" cy="461665"/>
            </a:xfrm>
            <a:prstGeom prst="rect">
              <a:avLst/>
            </a:prstGeom>
            <a:noFill/>
          </p:spPr>
          <p:txBody>
            <a:bodyPr wrap="square" rtlCol="0">
              <a:spAutoFit/>
            </a:bodyPr>
            <a:lstStyle/>
            <a:p>
              <a:pPr algn="ctr"/>
              <a:r>
                <a:rPr lang="zh-CN" altLang="en-US" b="0" dirty="0">
                  <a:ea typeface="微软雅黑" panose="020B0503020204020204" pitchFamily="34" charset="-122"/>
                  <a:sym typeface="Times New Roman" panose="02020603050405020304" pitchFamily="18" charset="0"/>
                </a:rPr>
                <a:t>类别特征</a:t>
              </a:r>
            </a:p>
          </p:txBody>
        </p:sp>
      </p:grpSp>
      <p:sp>
        <p:nvSpPr>
          <p:cNvPr id="5" name="文本框 4">
            <a:extLst>
              <a:ext uri="{FF2B5EF4-FFF2-40B4-BE49-F238E27FC236}">
                <a16:creationId xmlns:a16="http://schemas.microsoft.com/office/drawing/2014/main" id="{F2A98D48-E84C-387F-AD87-E2185E1BBA59}"/>
              </a:ext>
            </a:extLst>
          </p:cNvPr>
          <p:cNvSpPr txBox="1"/>
          <p:nvPr/>
        </p:nvSpPr>
        <p:spPr>
          <a:xfrm>
            <a:off x="2507659" y="1987609"/>
            <a:ext cx="981960" cy="995422"/>
          </a:xfrm>
          <a:prstGeom prst="ellipse">
            <a:avLst/>
          </a:prstGeom>
          <a:solidFill>
            <a:srgbClr val="E7040F"/>
          </a:solidFill>
        </p:spPr>
        <p:txBody>
          <a:bodyPr wrap="square" rtlCol="0">
            <a:spAutoFit/>
          </a:bodyPr>
          <a:lstStyle/>
          <a:p>
            <a:r>
              <a:rPr lang="zh-CN" altLang="en-US" sz="2000" b="0" dirty="0">
                <a:solidFill>
                  <a:schemeClr val="bg1"/>
                </a:solidFill>
                <a:ea typeface="微软雅黑" panose="020B0503020204020204" pitchFamily="34" charset="-122"/>
                <a:sym typeface="Times New Roman" panose="02020603050405020304" pitchFamily="18" charset="0"/>
              </a:rPr>
              <a:t>红色</a:t>
            </a:r>
            <a:endParaRPr lang="en-US" altLang="zh-CN" sz="2000" b="0" dirty="0">
              <a:solidFill>
                <a:schemeClr val="bg1"/>
              </a:solidFill>
              <a:ea typeface="微软雅黑" panose="020B0503020204020204" pitchFamily="34" charset="-122"/>
              <a:sym typeface="Times New Roman" panose="02020603050405020304" pitchFamily="18" charset="0"/>
            </a:endParaRPr>
          </a:p>
          <a:p>
            <a:r>
              <a:rPr lang="zh-CN" altLang="en-US" sz="2000" b="0" dirty="0">
                <a:solidFill>
                  <a:schemeClr val="bg1"/>
                </a:solidFill>
                <a:ea typeface="微软雅黑" panose="020B0503020204020204" pitchFamily="34" charset="-122"/>
                <a:sym typeface="Times New Roman" panose="02020603050405020304" pitchFamily="18" charset="0"/>
              </a:rPr>
              <a:t>圆形</a:t>
            </a:r>
          </a:p>
        </p:txBody>
      </p:sp>
      <p:sp>
        <p:nvSpPr>
          <p:cNvPr id="6" name="文本框 28">
            <a:extLst>
              <a:ext uri="{FF2B5EF4-FFF2-40B4-BE49-F238E27FC236}">
                <a16:creationId xmlns:a16="http://schemas.microsoft.com/office/drawing/2014/main" id="{A7E7193D-D7F0-88C3-30FA-C94C125B589A}"/>
              </a:ext>
            </a:extLst>
          </p:cNvPr>
          <p:cNvSpPr txBox="1"/>
          <p:nvPr/>
        </p:nvSpPr>
        <p:spPr>
          <a:xfrm>
            <a:off x="5420697" y="1876523"/>
            <a:ext cx="1406525" cy="995422"/>
          </a:xfrm>
          <a:prstGeom prst="ellipse">
            <a:avLst/>
          </a:prstGeom>
          <a:solidFill>
            <a:srgbClr val="F7EA27"/>
          </a:solidFill>
        </p:spPr>
        <p:txBody>
          <a:bodyPr wrap="square" rtlCol="0">
            <a:spAutoFit/>
          </a:bodyPr>
          <a:lstStyle>
            <a:defPPr>
              <a:defRPr lang="en-US"/>
            </a:defPPr>
            <a:lvl1pPr>
              <a:defRPr sz="2000" b="0">
                <a:solidFill>
                  <a:schemeClr val="bg1"/>
                </a:solidFill>
                <a:ea typeface="微软雅黑" panose="020B0503020204020204" pitchFamily="34" charset="-122"/>
              </a:defRPr>
            </a:lvl1pPr>
          </a:lstStyle>
          <a:p>
            <a:pPr algn="ctr"/>
            <a:r>
              <a:rPr lang="zh-CN" altLang="en-US">
                <a:solidFill>
                  <a:schemeClr val="tx1">
                    <a:lumMod val="95000"/>
                    <a:lumOff val="5000"/>
                  </a:schemeClr>
                </a:solidFill>
                <a:sym typeface="Times New Roman" panose="02020603050405020304" pitchFamily="18" charset="0"/>
              </a:rPr>
              <a:t>黄色</a:t>
            </a:r>
            <a:endParaRPr lang="en-US" altLang="zh-CN" dirty="0">
              <a:solidFill>
                <a:schemeClr val="tx1">
                  <a:lumMod val="95000"/>
                  <a:lumOff val="5000"/>
                </a:schemeClr>
              </a:solidFill>
              <a:sym typeface="Times New Roman" panose="02020603050405020304" pitchFamily="18" charset="0"/>
            </a:endParaRPr>
          </a:p>
          <a:p>
            <a:pPr algn="ctr"/>
            <a:r>
              <a:rPr lang="zh-CN" altLang="en-US" dirty="0">
                <a:solidFill>
                  <a:schemeClr val="tx1">
                    <a:lumMod val="95000"/>
                    <a:lumOff val="5000"/>
                  </a:schemeClr>
                </a:solidFill>
                <a:sym typeface="Times New Roman" panose="02020603050405020304" pitchFamily="18" charset="0"/>
              </a:rPr>
              <a:t>椭圆形</a:t>
            </a:r>
          </a:p>
        </p:txBody>
      </p:sp>
      <p:pic>
        <p:nvPicPr>
          <p:cNvPr id="7" name="Picture 4" descr="http://t2.gstatic.com/images?q=tbn:ANd9GcQlc7BLmC6w6mk_WSfRaLCu1QG_GIjD2_AbqFabODkdGmTsarC1vQ">
            <a:extLst>
              <a:ext uri="{FF2B5EF4-FFF2-40B4-BE49-F238E27FC236}">
                <a16:creationId xmlns:a16="http://schemas.microsoft.com/office/drawing/2014/main" id="{A70CBA2E-121B-99B5-05F4-37AD7F9E1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53" y="1197387"/>
            <a:ext cx="13684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t1.gstatic.com/images?q=tbn:ANd9GcTEp1y--0szdzsTPfWcG1dspTESeFVXk6VcYEsiPqj_M6zf7W3Q">
            <a:extLst>
              <a:ext uri="{FF2B5EF4-FFF2-40B4-BE49-F238E27FC236}">
                <a16:creationId xmlns:a16="http://schemas.microsoft.com/office/drawing/2014/main" id="{B36B46E7-C72D-CEDB-01F3-C630FD6EF7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82" b="10057"/>
          <a:stretch/>
        </p:blipFill>
        <p:spPr bwMode="auto">
          <a:xfrm>
            <a:off x="1729907" y="3801442"/>
            <a:ext cx="1478901"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ttp://t1.gstatic.com/images?q=tbn:ANd9GcT2T3BuRm35nYTj7kUqD9IEUSvgLpCjFGCnkeSuPSi8vj97xatW">
            <a:extLst>
              <a:ext uri="{FF2B5EF4-FFF2-40B4-BE49-F238E27FC236}">
                <a16:creationId xmlns:a16="http://schemas.microsoft.com/office/drawing/2014/main" id="{0C32BCB0-8871-F3DE-7B4B-E7CFD4E459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158" y="5292104"/>
            <a:ext cx="20605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t2.gstatic.com/images?q=tbn:ANd9GcQ-BnInDj82KdTO9ervjtDj7iouqO0uAf-phuOQVp5L3KyzR562-Q">
            <a:extLst>
              <a:ext uri="{FF2B5EF4-FFF2-40B4-BE49-F238E27FC236}">
                <a16:creationId xmlns:a16="http://schemas.microsoft.com/office/drawing/2014/main" id="{222E1783-FD46-6A01-164B-8CBE30F702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658" y="3263279"/>
            <a:ext cx="1349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http://t1.gstatic.com/images?q=tbn:ANd9GcQkgimkrseoT29tmiMB4zcrJ115GOuIIQtomxUjyC8-olT_fNN9QKyjon8">
            <a:extLst>
              <a:ext uri="{FF2B5EF4-FFF2-40B4-BE49-F238E27FC236}">
                <a16:creationId xmlns:a16="http://schemas.microsoft.com/office/drawing/2014/main" id="{BBD38A82-8341-8297-1A19-1094C6D9BF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1770" y="892587"/>
            <a:ext cx="1095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descr="http://t0.gstatic.com/images?q=tbn:ANd9GcSlbqfuSozAtfJiu7tm4SMhZIjT8ev5DmFUYAE6DvBbNoab2yWmYOF-Dg">
            <a:extLst>
              <a:ext uri="{FF2B5EF4-FFF2-40B4-BE49-F238E27FC236}">
                <a16:creationId xmlns:a16="http://schemas.microsoft.com/office/drawing/2014/main" id="{559B42E2-EEF3-837C-1D3B-4F64462337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2333" y="3453779"/>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http://t0.gstatic.com/images?q=tbn:ANd9GcRer7JCY17WeW3ecZgIwuu5b6YHhtlL_hLSAH69oCxq_qqtD7fJbDwbwQ">
            <a:extLst>
              <a:ext uri="{FF2B5EF4-FFF2-40B4-BE49-F238E27FC236}">
                <a16:creationId xmlns:a16="http://schemas.microsoft.com/office/drawing/2014/main" id="{6FC34215-A661-6E70-EE92-2C7B9B5717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0358" y="4852366"/>
            <a:ext cx="971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2" descr="http://t2.gstatic.com/images?q=tbn:ANd9GcTyWbce3G3W3EGj0jWshklBupvhkGwueHrmA6k36xehj--nWS4Dt5uLgN4">
            <a:extLst>
              <a:ext uri="{FF2B5EF4-FFF2-40B4-BE49-F238E27FC236}">
                <a16:creationId xmlns:a16="http://schemas.microsoft.com/office/drawing/2014/main" id="{449500BC-3F66-C6CC-6958-D91D37B6CB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9568" y="3953841"/>
            <a:ext cx="10382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http://t3.gstatic.com/images?q=tbn:ANd9GcQjd6GCoSmyBpNQhfSiojH4-F8yD48Ag54FRM5GxL4REetgozI_EA">
            <a:extLst>
              <a:ext uri="{FF2B5EF4-FFF2-40B4-BE49-F238E27FC236}">
                <a16:creationId xmlns:a16="http://schemas.microsoft.com/office/drawing/2014/main" id="{A3486AD0-7AED-16E6-B903-9CCF7C9912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5733" y="5149229"/>
            <a:ext cx="122396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椭圆 1">
            <a:extLst>
              <a:ext uri="{FF2B5EF4-FFF2-40B4-BE49-F238E27FC236}">
                <a16:creationId xmlns:a16="http://schemas.microsoft.com/office/drawing/2014/main" id="{DB713AC1-A8DF-3B3A-B1A8-5895D02B1827}"/>
              </a:ext>
            </a:extLst>
          </p:cNvPr>
          <p:cNvSpPr/>
          <p:nvPr/>
        </p:nvSpPr>
        <p:spPr>
          <a:xfrm>
            <a:off x="1514211" y="3454225"/>
            <a:ext cx="4647996" cy="3287143"/>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88 w 4604695"/>
              <a:gd name="connsiteY0" fmla="*/ 1655306 h 3271468"/>
              <a:gd name="connsiteX1" fmla="*/ 2271231 w 4604695"/>
              <a:gd name="connsiteY1" fmla="*/ 21051 h 3271468"/>
              <a:gd name="connsiteX2" fmla="*/ 4436171 w 4604695"/>
              <a:gd name="connsiteY2" fmla="*/ 2002147 h 3271468"/>
              <a:gd name="connsiteX3" fmla="*/ 2512969 w 4604695"/>
              <a:gd name="connsiteY3" fmla="*/ 3268541 h 3271468"/>
              <a:gd name="connsiteX4" fmla="*/ 1188 w 4604695"/>
              <a:gd name="connsiteY4" fmla="*/ 1655306 h 3271468"/>
              <a:gd name="connsiteX0" fmla="*/ 1173 w 4604680"/>
              <a:gd name="connsiteY0" fmla="*/ 1668351 h 3284513"/>
              <a:gd name="connsiteX1" fmla="*/ 2271216 w 4604680"/>
              <a:gd name="connsiteY1" fmla="*/ 34096 h 3284513"/>
              <a:gd name="connsiteX2" fmla="*/ 4436156 w 4604680"/>
              <a:gd name="connsiteY2" fmla="*/ 2015192 h 3284513"/>
              <a:gd name="connsiteX3" fmla="*/ 2512954 w 4604680"/>
              <a:gd name="connsiteY3" fmla="*/ 3281586 h 3284513"/>
              <a:gd name="connsiteX4" fmla="*/ 1173 w 4604680"/>
              <a:gd name="connsiteY4" fmla="*/ 1668351 h 328451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996" h="3287143">
                <a:moveTo>
                  <a:pt x="1173" y="1668351"/>
                </a:moveTo>
                <a:cubicBezTo>
                  <a:pt x="-49627" y="570055"/>
                  <a:pt x="1563583" y="-170856"/>
                  <a:pt x="2271216" y="34096"/>
                </a:cubicBezTo>
                <a:cubicBezTo>
                  <a:pt x="2978849" y="239048"/>
                  <a:pt x="2260515" y="1365964"/>
                  <a:pt x="4436156" y="2015192"/>
                </a:cubicBezTo>
                <a:cubicBezTo>
                  <a:pt x="5308515" y="2948199"/>
                  <a:pt x="3252118" y="3339393"/>
                  <a:pt x="2512954" y="3281586"/>
                </a:cubicBezTo>
                <a:cubicBezTo>
                  <a:pt x="1773790" y="3223779"/>
                  <a:pt x="51973" y="2766647"/>
                  <a:pt x="1173" y="1668351"/>
                </a:cubicBezTo>
                <a:close/>
              </a:path>
            </a:pathLst>
          </a:cu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
            <a:extLst>
              <a:ext uri="{FF2B5EF4-FFF2-40B4-BE49-F238E27FC236}">
                <a16:creationId xmlns:a16="http://schemas.microsoft.com/office/drawing/2014/main" id="{4A0E0DE8-2CA0-5A18-1FCA-C0C1A6AF19B5}"/>
              </a:ext>
            </a:extLst>
          </p:cNvPr>
          <p:cNvSpPr/>
          <p:nvPr/>
        </p:nvSpPr>
        <p:spPr>
          <a:xfrm>
            <a:off x="4572000" y="3094090"/>
            <a:ext cx="3719133" cy="2817437"/>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3466 w 5158298"/>
              <a:gd name="connsiteY0" fmla="*/ 1634277 h 4027840"/>
              <a:gd name="connsiteX1" fmla="*/ 2273509 w 5158298"/>
              <a:gd name="connsiteY1" fmla="*/ 22 h 4027840"/>
              <a:gd name="connsiteX2" fmla="*/ 4963966 w 5158298"/>
              <a:gd name="connsiteY2" fmla="*/ 1665808 h 4027840"/>
              <a:gd name="connsiteX3" fmla="*/ 2788516 w 5158298"/>
              <a:gd name="connsiteY3" fmla="*/ 4014767 h 4027840"/>
              <a:gd name="connsiteX4" fmla="*/ 3466 w 5158298"/>
              <a:gd name="connsiteY4" fmla="*/ 1634277 h 4027840"/>
              <a:gd name="connsiteX0" fmla="*/ 3466 w 5121924"/>
              <a:gd name="connsiteY0" fmla="*/ 1634277 h 4014778"/>
              <a:gd name="connsiteX1" fmla="*/ 2273509 w 5121924"/>
              <a:gd name="connsiteY1" fmla="*/ 22 h 4014778"/>
              <a:gd name="connsiteX2" fmla="*/ 4963966 w 5121924"/>
              <a:gd name="connsiteY2" fmla="*/ 1665808 h 4014778"/>
              <a:gd name="connsiteX3" fmla="*/ 2788516 w 5121924"/>
              <a:gd name="connsiteY3" fmla="*/ 4014767 h 4014778"/>
              <a:gd name="connsiteX4" fmla="*/ 3466 w 5121924"/>
              <a:gd name="connsiteY4" fmla="*/ 1634277 h 4014778"/>
              <a:gd name="connsiteX0" fmla="*/ 16766 w 5135224"/>
              <a:gd name="connsiteY0" fmla="*/ 1634279 h 4014780"/>
              <a:gd name="connsiteX1" fmla="*/ 2286809 w 5135224"/>
              <a:gd name="connsiteY1" fmla="*/ 24 h 4014780"/>
              <a:gd name="connsiteX2" fmla="*/ 4977266 w 5135224"/>
              <a:gd name="connsiteY2" fmla="*/ 1665810 h 4014780"/>
              <a:gd name="connsiteX3" fmla="*/ 2801816 w 5135224"/>
              <a:gd name="connsiteY3" fmla="*/ 4014769 h 4014780"/>
              <a:gd name="connsiteX4" fmla="*/ 16766 w 5135224"/>
              <a:gd name="connsiteY4" fmla="*/ 1634279 h 4014780"/>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6697 w 3813740"/>
              <a:gd name="connsiteY0" fmla="*/ 1759063 h 4032486"/>
              <a:gd name="connsiteX1" fmla="*/ 2066022 w 3813740"/>
              <a:gd name="connsiteY1" fmla="*/ 9194 h 4032486"/>
              <a:gd name="connsiteX2" fmla="*/ 3568810 w 3813740"/>
              <a:gd name="connsiteY2" fmla="*/ 2473766 h 4032486"/>
              <a:gd name="connsiteX3" fmla="*/ 2581029 w 3813740"/>
              <a:gd name="connsiteY3" fmla="*/ 4023939 h 4032486"/>
              <a:gd name="connsiteX4" fmla="*/ 16697 w 3813740"/>
              <a:gd name="connsiteY4" fmla="*/ 1759063 h 4032486"/>
              <a:gd name="connsiteX0" fmla="*/ 940 w 3797983"/>
              <a:gd name="connsiteY0" fmla="*/ 1758601 h 4032024"/>
              <a:gd name="connsiteX1" fmla="*/ 2050265 w 3797983"/>
              <a:gd name="connsiteY1" fmla="*/ 8732 h 4032024"/>
              <a:gd name="connsiteX2" fmla="*/ 3553053 w 3797983"/>
              <a:gd name="connsiteY2" fmla="*/ 2473304 h 4032024"/>
              <a:gd name="connsiteX3" fmla="*/ 2565272 w 3797983"/>
              <a:gd name="connsiteY3" fmla="*/ 4023477 h 4032024"/>
              <a:gd name="connsiteX4" fmla="*/ 940 w 3797983"/>
              <a:gd name="connsiteY4" fmla="*/ 1758601 h 4032024"/>
              <a:gd name="connsiteX0" fmla="*/ 3726 w 3800769"/>
              <a:gd name="connsiteY0" fmla="*/ 1758318 h 4031741"/>
              <a:gd name="connsiteX1" fmla="*/ 2053051 w 3800769"/>
              <a:gd name="connsiteY1" fmla="*/ 8449 h 4031741"/>
              <a:gd name="connsiteX2" fmla="*/ 3555839 w 3800769"/>
              <a:gd name="connsiteY2" fmla="*/ 2473021 h 4031741"/>
              <a:gd name="connsiteX3" fmla="*/ 2568058 w 3800769"/>
              <a:gd name="connsiteY3" fmla="*/ 4023194 h 4031741"/>
              <a:gd name="connsiteX4" fmla="*/ 3726 w 3800769"/>
              <a:gd name="connsiteY4" fmla="*/ 1758318 h 4031741"/>
              <a:gd name="connsiteX0" fmla="*/ 3033 w 3800076"/>
              <a:gd name="connsiteY0" fmla="*/ 1761127 h 4034550"/>
              <a:gd name="connsiteX1" fmla="*/ 2052358 w 3800076"/>
              <a:gd name="connsiteY1" fmla="*/ 11258 h 4034550"/>
              <a:gd name="connsiteX2" fmla="*/ 3555146 w 3800076"/>
              <a:gd name="connsiteY2" fmla="*/ 2475830 h 4034550"/>
              <a:gd name="connsiteX3" fmla="*/ 2567365 w 3800076"/>
              <a:gd name="connsiteY3" fmla="*/ 4026003 h 4034550"/>
              <a:gd name="connsiteX4" fmla="*/ 3033 w 3800076"/>
              <a:gd name="connsiteY4" fmla="*/ 1761127 h 4034550"/>
              <a:gd name="connsiteX0" fmla="*/ 23502 w 3820545"/>
              <a:gd name="connsiteY0" fmla="*/ 472406 h 2745829"/>
              <a:gd name="connsiteX1" fmla="*/ 1442207 w 3820545"/>
              <a:gd name="connsiteY1" fmla="*/ 46840 h 2745829"/>
              <a:gd name="connsiteX2" fmla="*/ 3575615 w 3820545"/>
              <a:gd name="connsiteY2" fmla="*/ 1187109 h 2745829"/>
              <a:gd name="connsiteX3" fmla="*/ 2587834 w 3820545"/>
              <a:gd name="connsiteY3" fmla="*/ 2737282 h 2745829"/>
              <a:gd name="connsiteX4" fmla="*/ 23502 w 3820545"/>
              <a:gd name="connsiteY4" fmla="*/ 472406 h 2745829"/>
              <a:gd name="connsiteX0" fmla="*/ 51039 w 3848082"/>
              <a:gd name="connsiteY0" fmla="*/ 552025 h 2825448"/>
              <a:gd name="connsiteX1" fmla="*/ 1469744 w 3848082"/>
              <a:gd name="connsiteY1" fmla="*/ 126459 h 2825448"/>
              <a:gd name="connsiteX2" fmla="*/ 3603152 w 3848082"/>
              <a:gd name="connsiteY2" fmla="*/ 1266728 h 2825448"/>
              <a:gd name="connsiteX3" fmla="*/ 2615371 w 3848082"/>
              <a:gd name="connsiteY3" fmla="*/ 2816901 h 2825448"/>
              <a:gd name="connsiteX4" fmla="*/ 51039 w 3848082"/>
              <a:gd name="connsiteY4" fmla="*/ 552025 h 2825448"/>
              <a:gd name="connsiteX0" fmla="*/ 51039 w 3848082"/>
              <a:gd name="connsiteY0" fmla="*/ 668272 h 2941695"/>
              <a:gd name="connsiteX1" fmla="*/ 1469744 w 3848082"/>
              <a:gd name="connsiteY1" fmla="*/ 242706 h 2941695"/>
              <a:gd name="connsiteX2" fmla="*/ 3603152 w 3848082"/>
              <a:gd name="connsiteY2" fmla="*/ 1382975 h 2941695"/>
              <a:gd name="connsiteX3" fmla="*/ 2615371 w 3848082"/>
              <a:gd name="connsiteY3" fmla="*/ 2933148 h 2941695"/>
              <a:gd name="connsiteX4" fmla="*/ 51039 w 3848082"/>
              <a:gd name="connsiteY4" fmla="*/ 668272 h 2941695"/>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714954"/>
              <a:gd name="connsiteY0" fmla="*/ 659176 h 2935750"/>
              <a:gd name="connsiteX1" fmla="*/ 1469744 w 3714954"/>
              <a:gd name="connsiteY1" fmla="*/ 233610 h 2935750"/>
              <a:gd name="connsiteX2" fmla="*/ 3603152 w 3714954"/>
              <a:gd name="connsiteY2" fmla="*/ 1373879 h 2935750"/>
              <a:gd name="connsiteX3" fmla="*/ 2615371 w 3714954"/>
              <a:gd name="connsiteY3" fmla="*/ 2924052 h 2935750"/>
              <a:gd name="connsiteX4" fmla="*/ 51039 w 3714954"/>
              <a:gd name="connsiteY4" fmla="*/ 659176 h 2935750"/>
              <a:gd name="connsiteX0" fmla="*/ 15443 w 3679358"/>
              <a:gd name="connsiteY0" fmla="*/ 616997 h 2893571"/>
              <a:gd name="connsiteX1" fmla="*/ 1507720 w 3679358"/>
              <a:gd name="connsiteY1" fmla="*/ 149390 h 2893571"/>
              <a:gd name="connsiteX2" fmla="*/ 3567556 w 3679358"/>
              <a:gd name="connsiteY2" fmla="*/ 1331700 h 2893571"/>
              <a:gd name="connsiteX3" fmla="*/ 2579775 w 3679358"/>
              <a:gd name="connsiteY3" fmla="*/ 2881873 h 2893571"/>
              <a:gd name="connsiteX4" fmla="*/ 15443 w 3679358"/>
              <a:gd name="connsiteY4" fmla="*/ 616997 h 2893571"/>
              <a:gd name="connsiteX0" fmla="*/ 20048 w 3683963"/>
              <a:gd name="connsiteY0" fmla="*/ 480452 h 2757026"/>
              <a:gd name="connsiteX1" fmla="*/ 1512325 w 3683963"/>
              <a:gd name="connsiteY1" fmla="*/ 12845 h 2757026"/>
              <a:gd name="connsiteX2" fmla="*/ 3572161 w 3683963"/>
              <a:gd name="connsiteY2" fmla="*/ 1195155 h 2757026"/>
              <a:gd name="connsiteX3" fmla="*/ 2584380 w 3683963"/>
              <a:gd name="connsiteY3" fmla="*/ 2745328 h 2757026"/>
              <a:gd name="connsiteX4" fmla="*/ 20048 w 3683963"/>
              <a:gd name="connsiteY4" fmla="*/ 480452 h 2757026"/>
              <a:gd name="connsiteX0" fmla="*/ 22950 w 3686865"/>
              <a:gd name="connsiteY0" fmla="*/ 607001 h 2883575"/>
              <a:gd name="connsiteX1" fmla="*/ 1515227 w 3686865"/>
              <a:gd name="connsiteY1" fmla="*/ 139394 h 2883575"/>
              <a:gd name="connsiteX2" fmla="*/ 3575063 w 3686865"/>
              <a:gd name="connsiteY2" fmla="*/ 1321704 h 2883575"/>
              <a:gd name="connsiteX3" fmla="*/ 2587282 w 3686865"/>
              <a:gd name="connsiteY3" fmla="*/ 2871877 h 2883575"/>
              <a:gd name="connsiteX4" fmla="*/ 22950 w 3686865"/>
              <a:gd name="connsiteY4" fmla="*/ 607001 h 2883575"/>
              <a:gd name="connsiteX0" fmla="*/ 20049 w 3683964"/>
              <a:gd name="connsiteY0" fmla="*/ 530048 h 2806622"/>
              <a:gd name="connsiteX1" fmla="*/ 1512326 w 3683964"/>
              <a:gd name="connsiteY1" fmla="*/ 9890 h 2806622"/>
              <a:gd name="connsiteX2" fmla="*/ 3572162 w 3683964"/>
              <a:gd name="connsiteY2" fmla="*/ 1244751 h 2806622"/>
              <a:gd name="connsiteX3" fmla="*/ 2584381 w 3683964"/>
              <a:gd name="connsiteY3" fmla="*/ 2794924 h 2806622"/>
              <a:gd name="connsiteX4" fmla="*/ 20049 w 3683964"/>
              <a:gd name="connsiteY4" fmla="*/ 530048 h 2806622"/>
              <a:gd name="connsiteX0" fmla="*/ 19035 w 3736273"/>
              <a:gd name="connsiteY0" fmla="*/ 752681 h 2802871"/>
              <a:gd name="connsiteX1" fmla="*/ 1563864 w 3736273"/>
              <a:gd name="connsiteY1" fmla="*/ 11806 h 2802871"/>
              <a:gd name="connsiteX2" fmla="*/ 3623700 w 3736273"/>
              <a:gd name="connsiteY2" fmla="*/ 1246667 h 2802871"/>
              <a:gd name="connsiteX3" fmla="*/ 2635919 w 3736273"/>
              <a:gd name="connsiteY3" fmla="*/ 2796840 h 2802871"/>
              <a:gd name="connsiteX4" fmla="*/ 19035 w 3736273"/>
              <a:gd name="connsiteY4" fmla="*/ 752681 h 2802871"/>
              <a:gd name="connsiteX0" fmla="*/ 1895 w 3719133"/>
              <a:gd name="connsiteY0" fmla="*/ 767247 h 2817437"/>
              <a:gd name="connsiteX1" fmla="*/ 1546724 w 3719133"/>
              <a:gd name="connsiteY1" fmla="*/ 26372 h 2817437"/>
              <a:gd name="connsiteX2" fmla="*/ 3606560 w 3719133"/>
              <a:gd name="connsiteY2" fmla="*/ 1261233 h 2817437"/>
              <a:gd name="connsiteX3" fmla="*/ 2618779 w 3719133"/>
              <a:gd name="connsiteY3" fmla="*/ 2811406 h 2817437"/>
              <a:gd name="connsiteX4" fmla="*/ 1895 w 3719133"/>
              <a:gd name="connsiteY4" fmla="*/ 767247 h 2817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133" h="2817437">
                <a:moveTo>
                  <a:pt x="1895" y="767247"/>
                </a:moveTo>
                <a:cubicBezTo>
                  <a:pt x="75467" y="19296"/>
                  <a:pt x="945947" y="-55959"/>
                  <a:pt x="1546724" y="26372"/>
                </a:cubicBezTo>
                <a:cubicBezTo>
                  <a:pt x="2147501" y="108703"/>
                  <a:pt x="2734201" y="86488"/>
                  <a:pt x="3606560" y="1261233"/>
                </a:cubicBezTo>
                <a:cubicBezTo>
                  <a:pt x="4016464" y="2120667"/>
                  <a:pt x="3219556" y="2893737"/>
                  <a:pt x="2618779" y="2811406"/>
                </a:cubicBezTo>
                <a:cubicBezTo>
                  <a:pt x="2018002" y="2729075"/>
                  <a:pt x="-71677" y="1515198"/>
                  <a:pt x="1895" y="767247"/>
                </a:cubicBezTo>
                <a:close/>
              </a:path>
            </a:pathLst>
          </a:custGeom>
          <a:noFill/>
          <a:ln>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6294915"/>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ppt_x</p:attrName>
                                        </p:attrNameLst>
                                      </p:cBhvr>
                                      <p:tavLst>
                                        <p:tav tm="0">
                                          <p:val>
                                            <p:strVal val="#ppt_x"/>
                                          </p:val>
                                        </p:tav>
                                        <p:tav tm="100000">
                                          <p:val>
                                            <p:strVal val="#ppt_x"/>
                                          </p:val>
                                        </p:tav>
                                      </p:tavLst>
                                    </p:anim>
                                    <p:anim calcmode="lin" valueType="num">
                                      <p:cBhvr>
                                        <p:cTn id="45" dur="5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anim calcmode="lin" valueType="num">
                                      <p:cBhvr>
                                        <p:cTn id="49" dur="500" fill="hold"/>
                                        <p:tgtEl>
                                          <p:spTgt spid="13"/>
                                        </p:tgtEl>
                                        <p:attrNameLst>
                                          <p:attrName>ppt_x</p:attrName>
                                        </p:attrNameLst>
                                      </p:cBhvr>
                                      <p:tavLst>
                                        <p:tav tm="0">
                                          <p:val>
                                            <p:strVal val="#ppt_x"/>
                                          </p:val>
                                        </p:tav>
                                        <p:tav tm="100000">
                                          <p:val>
                                            <p:strVal val="#ppt_x"/>
                                          </p:val>
                                        </p:tav>
                                      </p:tavLst>
                                    </p:anim>
                                    <p:anim calcmode="lin" valueType="num">
                                      <p:cBhvr>
                                        <p:cTn id="50" dur="5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anim calcmode="lin" valueType="num">
                                      <p:cBhvr>
                                        <p:cTn id="54" dur="500" fill="hold"/>
                                        <p:tgtEl>
                                          <p:spTgt spid="14"/>
                                        </p:tgtEl>
                                        <p:attrNameLst>
                                          <p:attrName>ppt_x</p:attrName>
                                        </p:attrNameLst>
                                      </p:cBhvr>
                                      <p:tavLst>
                                        <p:tav tm="0">
                                          <p:val>
                                            <p:strVal val="#ppt_x"/>
                                          </p:val>
                                        </p:tav>
                                        <p:tav tm="100000">
                                          <p:val>
                                            <p:strVal val="#ppt_x"/>
                                          </p:val>
                                        </p:tav>
                                      </p:tavLst>
                                    </p:anim>
                                    <p:anim calcmode="lin" valueType="num">
                                      <p:cBhvr>
                                        <p:cTn id="55" dur="5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strVal val="#ppt_x"/>
                                          </p:val>
                                        </p:tav>
                                        <p:tav tm="100000">
                                          <p:val>
                                            <p:strVal val="#ppt_x"/>
                                          </p:val>
                                        </p:tav>
                                      </p:tavLst>
                                    </p:anim>
                                    <p:anim calcmode="lin" valueType="num">
                                      <p:cBhvr>
                                        <p:cTn id="6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分类</a:t>
            </a:r>
          </a:p>
        </p:txBody>
      </p:sp>
      <p:sp>
        <p:nvSpPr>
          <p:cNvPr id="2" name="任意多边形 24">
            <a:extLst>
              <a:ext uri="{FF2B5EF4-FFF2-40B4-BE49-F238E27FC236}">
                <a16:creationId xmlns:a16="http://schemas.microsoft.com/office/drawing/2014/main" id="{E88AE21B-A788-40C9-20E0-58047A96D7A0}"/>
              </a:ext>
            </a:extLst>
          </p:cNvPr>
          <p:cNvSpPr/>
          <p:nvPr/>
        </p:nvSpPr>
        <p:spPr>
          <a:xfrm>
            <a:off x="4427538" y="3798888"/>
            <a:ext cx="3497262" cy="2143125"/>
          </a:xfrm>
          <a:custGeom>
            <a:avLst/>
            <a:gdLst>
              <a:gd name="connsiteX0" fmla="*/ 578802 w 3698520"/>
              <a:gd name="connsiteY0" fmla="*/ 497541 h 3697941"/>
              <a:gd name="connsiteX1" fmla="*/ 390544 w 3698520"/>
              <a:gd name="connsiteY1" fmla="*/ 645459 h 3697941"/>
              <a:gd name="connsiteX2" fmla="*/ 121602 w 3698520"/>
              <a:gd name="connsiteY2" fmla="*/ 927847 h 3697941"/>
              <a:gd name="connsiteX3" fmla="*/ 108155 w 3698520"/>
              <a:gd name="connsiteY3" fmla="*/ 968188 h 3697941"/>
              <a:gd name="connsiteX4" fmla="*/ 81261 w 3698520"/>
              <a:gd name="connsiteY4" fmla="*/ 1062318 h 3697941"/>
              <a:gd name="connsiteX5" fmla="*/ 54367 w 3698520"/>
              <a:gd name="connsiteY5" fmla="*/ 1102659 h 3697941"/>
              <a:gd name="connsiteX6" fmla="*/ 27473 w 3698520"/>
              <a:gd name="connsiteY6" fmla="*/ 1169894 h 3697941"/>
              <a:gd name="connsiteX7" fmla="*/ 40920 w 3698520"/>
              <a:gd name="connsiteY7" fmla="*/ 1748118 h 3697941"/>
              <a:gd name="connsiteX8" fmla="*/ 67814 w 3698520"/>
              <a:gd name="connsiteY8" fmla="*/ 1976718 h 3697941"/>
              <a:gd name="connsiteX9" fmla="*/ 108155 w 3698520"/>
              <a:gd name="connsiteY9" fmla="*/ 2111188 h 3697941"/>
              <a:gd name="connsiteX10" fmla="*/ 135049 w 3698520"/>
              <a:gd name="connsiteY10" fmla="*/ 2191871 h 3697941"/>
              <a:gd name="connsiteX11" fmla="*/ 148496 w 3698520"/>
              <a:gd name="connsiteY11" fmla="*/ 2232212 h 3697941"/>
              <a:gd name="connsiteX12" fmla="*/ 175391 w 3698520"/>
              <a:gd name="connsiteY12" fmla="*/ 2272553 h 3697941"/>
              <a:gd name="connsiteX13" fmla="*/ 229179 w 3698520"/>
              <a:gd name="connsiteY13" fmla="*/ 2326341 h 3697941"/>
              <a:gd name="connsiteX14" fmla="*/ 256073 w 3698520"/>
              <a:gd name="connsiteY14" fmla="*/ 2366682 h 3697941"/>
              <a:gd name="connsiteX15" fmla="*/ 350202 w 3698520"/>
              <a:gd name="connsiteY15" fmla="*/ 2393577 h 3697941"/>
              <a:gd name="connsiteX16" fmla="*/ 484673 w 3698520"/>
              <a:gd name="connsiteY16" fmla="*/ 2447365 h 3697941"/>
              <a:gd name="connsiteX17" fmla="*/ 1062896 w 3698520"/>
              <a:gd name="connsiteY17" fmla="*/ 2393577 h 3697941"/>
              <a:gd name="connsiteX18" fmla="*/ 1237708 w 3698520"/>
              <a:gd name="connsiteY18" fmla="*/ 2339788 h 3697941"/>
              <a:gd name="connsiteX19" fmla="*/ 1278049 w 3698520"/>
              <a:gd name="connsiteY19" fmla="*/ 2312894 h 3697941"/>
              <a:gd name="connsiteX20" fmla="*/ 1399073 w 3698520"/>
              <a:gd name="connsiteY20" fmla="*/ 2272553 h 3697941"/>
              <a:gd name="connsiteX21" fmla="*/ 1466308 w 3698520"/>
              <a:gd name="connsiteY21" fmla="*/ 2191871 h 3697941"/>
              <a:gd name="connsiteX22" fmla="*/ 1506649 w 3698520"/>
              <a:gd name="connsiteY22" fmla="*/ 2178424 h 3697941"/>
              <a:gd name="connsiteX23" fmla="*/ 1533544 w 3698520"/>
              <a:gd name="connsiteY23" fmla="*/ 2151529 h 3697941"/>
              <a:gd name="connsiteX24" fmla="*/ 1896614 w 3698520"/>
              <a:gd name="connsiteY24" fmla="*/ 2178424 h 3697941"/>
              <a:gd name="connsiteX25" fmla="*/ 1977296 w 3698520"/>
              <a:gd name="connsiteY25" fmla="*/ 2232212 h 3697941"/>
              <a:gd name="connsiteX26" fmla="*/ 2004191 w 3698520"/>
              <a:gd name="connsiteY26" fmla="*/ 2259106 h 3697941"/>
              <a:gd name="connsiteX27" fmla="*/ 2111767 w 3698520"/>
              <a:gd name="connsiteY27" fmla="*/ 2326341 h 3697941"/>
              <a:gd name="connsiteX28" fmla="*/ 2152108 w 3698520"/>
              <a:gd name="connsiteY28" fmla="*/ 2407024 h 3697941"/>
              <a:gd name="connsiteX29" fmla="*/ 2179002 w 3698520"/>
              <a:gd name="connsiteY29" fmla="*/ 2460812 h 3697941"/>
              <a:gd name="connsiteX30" fmla="*/ 2219344 w 3698520"/>
              <a:gd name="connsiteY30" fmla="*/ 2554941 h 3697941"/>
              <a:gd name="connsiteX31" fmla="*/ 2246238 w 3698520"/>
              <a:gd name="connsiteY31" fmla="*/ 2635624 h 3697941"/>
              <a:gd name="connsiteX32" fmla="*/ 2259685 w 3698520"/>
              <a:gd name="connsiteY32" fmla="*/ 2702859 h 3697941"/>
              <a:gd name="connsiteX33" fmla="*/ 2286579 w 3698520"/>
              <a:gd name="connsiteY33" fmla="*/ 2783541 h 3697941"/>
              <a:gd name="connsiteX34" fmla="*/ 2300026 w 3698520"/>
              <a:gd name="connsiteY34" fmla="*/ 2837329 h 3697941"/>
              <a:gd name="connsiteX35" fmla="*/ 2326920 w 3698520"/>
              <a:gd name="connsiteY35" fmla="*/ 2918012 h 3697941"/>
              <a:gd name="connsiteX36" fmla="*/ 2353814 w 3698520"/>
              <a:gd name="connsiteY36" fmla="*/ 3025588 h 3697941"/>
              <a:gd name="connsiteX37" fmla="*/ 2380708 w 3698520"/>
              <a:gd name="connsiteY37" fmla="*/ 3079377 h 3697941"/>
              <a:gd name="connsiteX38" fmla="*/ 2407602 w 3698520"/>
              <a:gd name="connsiteY38" fmla="*/ 3160059 h 3697941"/>
              <a:gd name="connsiteX39" fmla="*/ 2421049 w 3698520"/>
              <a:gd name="connsiteY39" fmla="*/ 3200400 h 3697941"/>
              <a:gd name="connsiteX40" fmla="*/ 2447944 w 3698520"/>
              <a:gd name="connsiteY40" fmla="*/ 3240741 h 3697941"/>
              <a:gd name="connsiteX41" fmla="*/ 2528626 w 3698520"/>
              <a:gd name="connsiteY41" fmla="*/ 3348318 h 3697941"/>
              <a:gd name="connsiteX42" fmla="*/ 2568967 w 3698520"/>
              <a:gd name="connsiteY42" fmla="*/ 3388659 h 3697941"/>
              <a:gd name="connsiteX43" fmla="*/ 2609308 w 3698520"/>
              <a:gd name="connsiteY43" fmla="*/ 3482788 h 3697941"/>
              <a:gd name="connsiteX44" fmla="*/ 2689991 w 3698520"/>
              <a:gd name="connsiteY44" fmla="*/ 3550024 h 3697941"/>
              <a:gd name="connsiteX45" fmla="*/ 2730332 w 3698520"/>
              <a:gd name="connsiteY45" fmla="*/ 3563471 h 3697941"/>
              <a:gd name="connsiteX46" fmla="*/ 2824461 w 3698520"/>
              <a:gd name="connsiteY46" fmla="*/ 3617259 h 3697941"/>
              <a:gd name="connsiteX47" fmla="*/ 2878249 w 3698520"/>
              <a:gd name="connsiteY47" fmla="*/ 3630706 h 3697941"/>
              <a:gd name="connsiteX48" fmla="*/ 3012720 w 3698520"/>
              <a:gd name="connsiteY48" fmla="*/ 3671047 h 3697941"/>
              <a:gd name="connsiteX49" fmla="*/ 3066508 w 3698520"/>
              <a:gd name="connsiteY49" fmla="*/ 3697941 h 3697941"/>
              <a:gd name="connsiteX50" fmla="*/ 3335449 w 3698520"/>
              <a:gd name="connsiteY50" fmla="*/ 3671047 h 3697941"/>
              <a:gd name="connsiteX51" fmla="*/ 3362344 w 3698520"/>
              <a:gd name="connsiteY51" fmla="*/ 3644153 h 3697941"/>
              <a:gd name="connsiteX52" fmla="*/ 3483367 w 3698520"/>
              <a:gd name="connsiteY52" fmla="*/ 3550024 h 3697941"/>
              <a:gd name="connsiteX53" fmla="*/ 3510261 w 3698520"/>
              <a:gd name="connsiteY53" fmla="*/ 3496235 h 3697941"/>
              <a:gd name="connsiteX54" fmla="*/ 3550602 w 3698520"/>
              <a:gd name="connsiteY54" fmla="*/ 3455894 h 3697941"/>
              <a:gd name="connsiteX55" fmla="*/ 3564049 w 3698520"/>
              <a:gd name="connsiteY55" fmla="*/ 3402106 h 3697941"/>
              <a:gd name="connsiteX56" fmla="*/ 3590944 w 3698520"/>
              <a:gd name="connsiteY56" fmla="*/ 3321424 h 3697941"/>
              <a:gd name="connsiteX57" fmla="*/ 3604391 w 3698520"/>
              <a:gd name="connsiteY57" fmla="*/ 3267635 h 3697941"/>
              <a:gd name="connsiteX58" fmla="*/ 3644732 w 3698520"/>
              <a:gd name="connsiteY58" fmla="*/ 3160059 h 3697941"/>
              <a:gd name="connsiteX59" fmla="*/ 3658179 w 3698520"/>
              <a:gd name="connsiteY59" fmla="*/ 3106271 h 3697941"/>
              <a:gd name="connsiteX60" fmla="*/ 3698520 w 3698520"/>
              <a:gd name="connsiteY60" fmla="*/ 2998694 h 3697941"/>
              <a:gd name="connsiteX61" fmla="*/ 3671626 w 3698520"/>
              <a:gd name="connsiteY61" fmla="*/ 2541494 h 3697941"/>
              <a:gd name="connsiteX62" fmla="*/ 3631285 w 3698520"/>
              <a:gd name="connsiteY62" fmla="*/ 2420471 h 3697941"/>
              <a:gd name="connsiteX63" fmla="*/ 3564049 w 3698520"/>
              <a:gd name="connsiteY63" fmla="*/ 2366682 h 3697941"/>
              <a:gd name="connsiteX64" fmla="*/ 3496814 w 3698520"/>
              <a:gd name="connsiteY64" fmla="*/ 2286000 h 3697941"/>
              <a:gd name="connsiteX65" fmla="*/ 3443026 w 3698520"/>
              <a:gd name="connsiteY65" fmla="*/ 2259106 h 3697941"/>
              <a:gd name="connsiteX66" fmla="*/ 3389238 w 3698520"/>
              <a:gd name="connsiteY66" fmla="*/ 2151529 h 3697941"/>
              <a:gd name="connsiteX67" fmla="*/ 3348896 w 3698520"/>
              <a:gd name="connsiteY67" fmla="*/ 2097741 h 3697941"/>
              <a:gd name="connsiteX68" fmla="*/ 3322002 w 3698520"/>
              <a:gd name="connsiteY68" fmla="*/ 2057400 h 3697941"/>
              <a:gd name="connsiteX69" fmla="*/ 3281661 w 3698520"/>
              <a:gd name="connsiteY69" fmla="*/ 2030506 h 3697941"/>
              <a:gd name="connsiteX70" fmla="*/ 3214426 w 3698520"/>
              <a:gd name="connsiteY70" fmla="*/ 1963271 h 3697941"/>
              <a:gd name="connsiteX71" fmla="*/ 3187532 w 3698520"/>
              <a:gd name="connsiteY71" fmla="*/ 1909482 h 3697941"/>
              <a:gd name="connsiteX72" fmla="*/ 3120296 w 3698520"/>
              <a:gd name="connsiteY72" fmla="*/ 1842247 h 3697941"/>
              <a:gd name="connsiteX73" fmla="*/ 3053061 w 3698520"/>
              <a:gd name="connsiteY73" fmla="*/ 1734671 h 3697941"/>
              <a:gd name="connsiteX74" fmla="*/ 2985826 w 3698520"/>
              <a:gd name="connsiteY74" fmla="*/ 1586753 h 3697941"/>
              <a:gd name="connsiteX75" fmla="*/ 2932038 w 3698520"/>
              <a:gd name="connsiteY75" fmla="*/ 1492624 h 3697941"/>
              <a:gd name="connsiteX76" fmla="*/ 2878249 w 3698520"/>
              <a:gd name="connsiteY76" fmla="*/ 1317812 h 3697941"/>
              <a:gd name="connsiteX77" fmla="*/ 2851355 w 3698520"/>
              <a:gd name="connsiteY77" fmla="*/ 578224 h 3697941"/>
              <a:gd name="connsiteX78" fmla="*/ 2824461 w 3698520"/>
              <a:gd name="connsiteY78" fmla="*/ 510988 h 3697941"/>
              <a:gd name="connsiteX79" fmla="*/ 2743779 w 3698520"/>
              <a:gd name="connsiteY79" fmla="*/ 363071 h 3697941"/>
              <a:gd name="connsiteX80" fmla="*/ 2689991 w 3698520"/>
              <a:gd name="connsiteY80" fmla="*/ 309282 h 3697941"/>
              <a:gd name="connsiteX81" fmla="*/ 2636202 w 3698520"/>
              <a:gd name="connsiteY81" fmla="*/ 215153 h 3697941"/>
              <a:gd name="connsiteX82" fmla="*/ 2582414 w 3698520"/>
              <a:gd name="connsiteY82" fmla="*/ 188259 h 3697941"/>
              <a:gd name="connsiteX83" fmla="*/ 2542073 w 3698520"/>
              <a:gd name="connsiteY83" fmla="*/ 147918 h 3697941"/>
              <a:gd name="connsiteX84" fmla="*/ 2501732 w 3698520"/>
              <a:gd name="connsiteY84" fmla="*/ 121024 h 3697941"/>
              <a:gd name="connsiteX85" fmla="*/ 2461391 w 3698520"/>
              <a:gd name="connsiteY85" fmla="*/ 80682 h 3697941"/>
              <a:gd name="connsiteX86" fmla="*/ 2313473 w 3698520"/>
              <a:gd name="connsiteY86" fmla="*/ 26894 h 3697941"/>
              <a:gd name="connsiteX87" fmla="*/ 2273132 w 3698520"/>
              <a:gd name="connsiteY87" fmla="*/ 0 h 3697941"/>
              <a:gd name="connsiteX88" fmla="*/ 1910061 w 3698520"/>
              <a:gd name="connsiteY88" fmla="*/ 13447 h 3697941"/>
              <a:gd name="connsiteX89" fmla="*/ 1802485 w 3698520"/>
              <a:gd name="connsiteY89" fmla="*/ 26894 h 3697941"/>
              <a:gd name="connsiteX90" fmla="*/ 1466308 w 3698520"/>
              <a:gd name="connsiteY90" fmla="*/ 67235 h 3697941"/>
              <a:gd name="connsiteX91" fmla="*/ 1385626 w 3698520"/>
              <a:gd name="connsiteY91" fmla="*/ 80682 h 3697941"/>
              <a:gd name="connsiteX92" fmla="*/ 1130132 w 3698520"/>
              <a:gd name="connsiteY92" fmla="*/ 107577 h 3697941"/>
              <a:gd name="connsiteX93" fmla="*/ 1022555 w 3698520"/>
              <a:gd name="connsiteY93" fmla="*/ 121024 h 3697941"/>
              <a:gd name="connsiteX94" fmla="*/ 888085 w 3698520"/>
              <a:gd name="connsiteY94" fmla="*/ 161365 h 3697941"/>
              <a:gd name="connsiteX95" fmla="*/ 847744 w 3698520"/>
              <a:gd name="connsiteY95" fmla="*/ 174812 h 3697941"/>
              <a:gd name="connsiteX96" fmla="*/ 807402 w 3698520"/>
              <a:gd name="connsiteY96" fmla="*/ 188259 h 3697941"/>
              <a:gd name="connsiteX97" fmla="*/ 659485 w 3698520"/>
              <a:gd name="connsiteY97" fmla="*/ 268941 h 3697941"/>
              <a:gd name="connsiteX98" fmla="*/ 646038 w 3698520"/>
              <a:gd name="connsiteY98" fmla="*/ 309282 h 3697941"/>
              <a:gd name="connsiteX99" fmla="*/ 619144 w 3698520"/>
              <a:gd name="connsiteY99" fmla="*/ 336177 h 3697941"/>
              <a:gd name="connsiteX100" fmla="*/ 605696 w 3698520"/>
              <a:gd name="connsiteY100" fmla="*/ 389965 h 3697941"/>
              <a:gd name="connsiteX101" fmla="*/ 592249 w 3698520"/>
              <a:gd name="connsiteY101" fmla="*/ 430306 h 3697941"/>
              <a:gd name="connsiteX102" fmla="*/ 538461 w 3698520"/>
              <a:gd name="connsiteY102" fmla="*/ 537882 h 3697941"/>
              <a:gd name="connsiteX103" fmla="*/ 511567 w 3698520"/>
              <a:gd name="connsiteY103" fmla="*/ 551329 h 369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698520" h="3697941">
                <a:moveTo>
                  <a:pt x="578802" y="497541"/>
                </a:moveTo>
                <a:cubicBezTo>
                  <a:pt x="516049" y="546847"/>
                  <a:pt x="447893" y="589960"/>
                  <a:pt x="390544" y="645459"/>
                </a:cubicBezTo>
                <a:cubicBezTo>
                  <a:pt x="31992" y="992446"/>
                  <a:pt x="273884" y="826328"/>
                  <a:pt x="121602" y="927847"/>
                </a:cubicBezTo>
                <a:cubicBezTo>
                  <a:pt x="117120" y="941294"/>
                  <a:pt x="112228" y="954611"/>
                  <a:pt x="108155" y="968188"/>
                </a:cubicBezTo>
                <a:cubicBezTo>
                  <a:pt x="98778" y="999444"/>
                  <a:pt x="93380" y="1032020"/>
                  <a:pt x="81261" y="1062318"/>
                </a:cubicBezTo>
                <a:cubicBezTo>
                  <a:pt x="75259" y="1077323"/>
                  <a:pt x="61595" y="1088204"/>
                  <a:pt x="54367" y="1102659"/>
                </a:cubicBezTo>
                <a:cubicBezTo>
                  <a:pt x="43572" y="1124249"/>
                  <a:pt x="36438" y="1147482"/>
                  <a:pt x="27473" y="1169894"/>
                </a:cubicBezTo>
                <a:cubicBezTo>
                  <a:pt x="-15344" y="1512431"/>
                  <a:pt x="-6022" y="1302168"/>
                  <a:pt x="40920" y="1748118"/>
                </a:cubicBezTo>
                <a:cubicBezTo>
                  <a:pt x="53430" y="1866962"/>
                  <a:pt x="48103" y="1878164"/>
                  <a:pt x="67814" y="1976718"/>
                </a:cubicBezTo>
                <a:cubicBezTo>
                  <a:pt x="77975" y="2027524"/>
                  <a:pt x="91004" y="2059734"/>
                  <a:pt x="108155" y="2111188"/>
                </a:cubicBezTo>
                <a:lnTo>
                  <a:pt x="135049" y="2191871"/>
                </a:lnTo>
                <a:cubicBezTo>
                  <a:pt x="139531" y="2205318"/>
                  <a:pt x="140633" y="2220418"/>
                  <a:pt x="148496" y="2232212"/>
                </a:cubicBezTo>
                <a:lnTo>
                  <a:pt x="175391" y="2272553"/>
                </a:lnTo>
                <a:cubicBezTo>
                  <a:pt x="204730" y="2360570"/>
                  <a:pt x="163981" y="2274183"/>
                  <a:pt x="229179" y="2326341"/>
                </a:cubicBezTo>
                <a:cubicBezTo>
                  <a:pt x="241799" y="2336437"/>
                  <a:pt x="243453" y="2356586"/>
                  <a:pt x="256073" y="2366682"/>
                </a:cubicBezTo>
                <a:cubicBezTo>
                  <a:pt x="264840" y="2373696"/>
                  <a:pt x="346690" y="2392699"/>
                  <a:pt x="350202" y="2393577"/>
                </a:cubicBezTo>
                <a:cubicBezTo>
                  <a:pt x="391588" y="2455656"/>
                  <a:pt x="373479" y="2450542"/>
                  <a:pt x="484673" y="2447365"/>
                </a:cubicBezTo>
                <a:cubicBezTo>
                  <a:pt x="714486" y="2440799"/>
                  <a:pt x="849618" y="2420237"/>
                  <a:pt x="1062896" y="2393577"/>
                </a:cubicBezTo>
                <a:cubicBezTo>
                  <a:pt x="1094324" y="2384597"/>
                  <a:pt x="1204220" y="2354672"/>
                  <a:pt x="1237708" y="2339788"/>
                </a:cubicBezTo>
                <a:cubicBezTo>
                  <a:pt x="1252476" y="2333224"/>
                  <a:pt x="1263131" y="2319110"/>
                  <a:pt x="1278049" y="2312894"/>
                </a:cubicBezTo>
                <a:cubicBezTo>
                  <a:pt x="1317301" y="2296539"/>
                  <a:pt x="1399073" y="2272553"/>
                  <a:pt x="1399073" y="2272553"/>
                </a:cubicBezTo>
                <a:cubicBezTo>
                  <a:pt x="1418918" y="2242786"/>
                  <a:pt x="1435247" y="2212579"/>
                  <a:pt x="1466308" y="2191871"/>
                </a:cubicBezTo>
                <a:cubicBezTo>
                  <a:pt x="1478102" y="2184008"/>
                  <a:pt x="1493202" y="2182906"/>
                  <a:pt x="1506649" y="2178424"/>
                </a:cubicBezTo>
                <a:cubicBezTo>
                  <a:pt x="1515614" y="2169459"/>
                  <a:pt x="1520875" y="2152016"/>
                  <a:pt x="1533544" y="2151529"/>
                </a:cubicBezTo>
                <a:cubicBezTo>
                  <a:pt x="1797827" y="2141364"/>
                  <a:pt x="1763687" y="2134115"/>
                  <a:pt x="1896614" y="2178424"/>
                </a:cubicBezTo>
                <a:cubicBezTo>
                  <a:pt x="1999193" y="2281003"/>
                  <a:pt x="1879995" y="2173832"/>
                  <a:pt x="1977296" y="2232212"/>
                </a:cubicBezTo>
                <a:cubicBezTo>
                  <a:pt x="1988168" y="2238735"/>
                  <a:pt x="1994565" y="2250855"/>
                  <a:pt x="2004191" y="2259106"/>
                </a:cubicBezTo>
                <a:cubicBezTo>
                  <a:pt x="2073953" y="2318902"/>
                  <a:pt x="2048416" y="2305224"/>
                  <a:pt x="2111767" y="2326341"/>
                </a:cubicBezTo>
                <a:cubicBezTo>
                  <a:pt x="2163451" y="2403867"/>
                  <a:pt x="2118704" y="2329080"/>
                  <a:pt x="2152108" y="2407024"/>
                </a:cubicBezTo>
                <a:cubicBezTo>
                  <a:pt x="2160004" y="2425449"/>
                  <a:pt x="2171964" y="2442043"/>
                  <a:pt x="2179002" y="2460812"/>
                </a:cubicBezTo>
                <a:cubicBezTo>
                  <a:pt x="2216215" y="2560048"/>
                  <a:pt x="2164842" y="2473190"/>
                  <a:pt x="2219344" y="2554941"/>
                </a:cubicBezTo>
                <a:cubicBezTo>
                  <a:pt x="2228309" y="2581835"/>
                  <a:pt x="2240678" y="2607825"/>
                  <a:pt x="2246238" y="2635624"/>
                </a:cubicBezTo>
                <a:cubicBezTo>
                  <a:pt x="2250720" y="2658036"/>
                  <a:pt x="2253671" y="2680809"/>
                  <a:pt x="2259685" y="2702859"/>
                </a:cubicBezTo>
                <a:cubicBezTo>
                  <a:pt x="2267144" y="2730209"/>
                  <a:pt x="2279703" y="2756039"/>
                  <a:pt x="2286579" y="2783541"/>
                </a:cubicBezTo>
                <a:cubicBezTo>
                  <a:pt x="2291061" y="2801470"/>
                  <a:pt x="2294716" y="2819627"/>
                  <a:pt x="2300026" y="2837329"/>
                </a:cubicBezTo>
                <a:cubicBezTo>
                  <a:pt x="2308172" y="2864483"/>
                  <a:pt x="2320044" y="2890509"/>
                  <a:pt x="2326920" y="2918012"/>
                </a:cubicBezTo>
                <a:cubicBezTo>
                  <a:pt x="2335885" y="2953871"/>
                  <a:pt x="2337284" y="2992528"/>
                  <a:pt x="2353814" y="3025588"/>
                </a:cubicBezTo>
                <a:cubicBezTo>
                  <a:pt x="2362779" y="3043518"/>
                  <a:pt x="2373263" y="3060765"/>
                  <a:pt x="2380708" y="3079377"/>
                </a:cubicBezTo>
                <a:cubicBezTo>
                  <a:pt x="2391236" y="3105698"/>
                  <a:pt x="2398637" y="3133165"/>
                  <a:pt x="2407602" y="3160059"/>
                </a:cubicBezTo>
                <a:cubicBezTo>
                  <a:pt x="2412084" y="3173506"/>
                  <a:pt x="2413186" y="3188606"/>
                  <a:pt x="2421049" y="3200400"/>
                </a:cubicBezTo>
                <a:lnTo>
                  <a:pt x="2447944" y="3240741"/>
                </a:lnTo>
                <a:cubicBezTo>
                  <a:pt x="2471414" y="3311150"/>
                  <a:pt x="2451368" y="3271060"/>
                  <a:pt x="2528626" y="3348318"/>
                </a:cubicBezTo>
                <a:lnTo>
                  <a:pt x="2568967" y="3388659"/>
                </a:lnTo>
                <a:cubicBezTo>
                  <a:pt x="2579941" y="3421580"/>
                  <a:pt x="2588537" y="3453709"/>
                  <a:pt x="2609308" y="3482788"/>
                </a:cubicBezTo>
                <a:cubicBezTo>
                  <a:pt x="2625830" y="3505919"/>
                  <a:pt x="2663781" y="3536919"/>
                  <a:pt x="2689991" y="3550024"/>
                </a:cubicBezTo>
                <a:cubicBezTo>
                  <a:pt x="2702669" y="3556363"/>
                  <a:pt x="2717654" y="3557132"/>
                  <a:pt x="2730332" y="3563471"/>
                </a:cubicBezTo>
                <a:cubicBezTo>
                  <a:pt x="2808359" y="3602485"/>
                  <a:pt x="2730162" y="3581897"/>
                  <a:pt x="2824461" y="3617259"/>
                </a:cubicBezTo>
                <a:cubicBezTo>
                  <a:pt x="2841765" y="3623748"/>
                  <a:pt x="2860945" y="3624217"/>
                  <a:pt x="2878249" y="3630706"/>
                </a:cubicBezTo>
                <a:cubicBezTo>
                  <a:pt x="3003329" y="3677610"/>
                  <a:pt x="2848469" y="3643672"/>
                  <a:pt x="3012720" y="3671047"/>
                </a:cubicBezTo>
                <a:cubicBezTo>
                  <a:pt x="3030649" y="3680012"/>
                  <a:pt x="3046462" y="3697941"/>
                  <a:pt x="3066508" y="3697941"/>
                </a:cubicBezTo>
                <a:cubicBezTo>
                  <a:pt x="3156602" y="3697941"/>
                  <a:pt x="3246808" y="3687163"/>
                  <a:pt x="3335449" y="3671047"/>
                </a:cubicBezTo>
                <a:cubicBezTo>
                  <a:pt x="3347923" y="3668779"/>
                  <a:pt x="3352201" y="3651760"/>
                  <a:pt x="3362344" y="3644153"/>
                </a:cubicBezTo>
                <a:cubicBezTo>
                  <a:pt x="3491014" y="3547652"/>
                  <a:pt x="3401246" y="3632145"/>
                  <a:pt x="3483367" y="3550024"/>
                </a:cubicBezTo>
                <a:cubicBezTo>
                  <a:pt x="3492332" y="3532094"/>
                  <a:pt x="3498610" y="3512547"/>
                  <a:pt x="3510261" y="3496235"/>
                </a:cubicBezTo>
                <a:cubicBezTo>
                  <a:pt x="3521314" y="3480760"/>
                  <a:pt x="3541167" y="3472405"/>
                  <a:pt x="3550602" y="3455894"/>
                </a:cubicBezTo>
                <a:cubicBezTo>
                  <a:pt x="3559771" y="3439848"/>
                  <a:pt x="3558738" y="3419808"/>
                  <a:pt x="3564049" y="3402106"/>
                </a:cubicBezTo>
                <a:cubicBezTo>
                  <a:pt x="3572195" y="3374953"/>
                  <a:pt x="3584069" y="3348926"/>
                  <a:pt x="3590944" y="3321424"/>
                </a:cubicBezTo>
                <a:cubicBezTo>
                  <a:pt x="3595426" y="3303494"/>
                  <a:pt x="3598547" y="3285168"/>
                  <a:pt x="3604391" y="3267635"/>
                </a:cubicBezTo>
                <a:cubicBezTo>
                  <a:pt x="3632811" y="3182375"/>
                  <a:pt x="3625847" y="3226156"/>
                  <a:pt x="3644732" y="3160059"/>
                </a:cubicBezTo>
                <a:cubicBezTo>
                  <a:pt x="3649809" y="3142289"/>
                  <a:pt x="3651690" y="3123575"/>
                  <a:pt x="3658179" y="3106271"/>
                </a:cubicBezTo>
                <a:cubicBezTo>
                  <a:pt x="3710917" y="2965634"/>
                  <a:pt x="3664004" y="3136758"/>
                  <a:pt x="3698520" y="2998694"/>
                </a:cubicBezTo>
                <a:cubicBezTo>
                  <a:pt x="3689555" y="2846294"/>
                  <a:pt x="3689259" y="2693136"/>
                  <a:pt x="3671626" y="2541494"/>
                </a:cubicBezTo>
                <a:cubicBezTo>
                  <a:pt x="3666715" y="2499255"/>
                  <a:pt x="3666666" y="2444059"/>
                  <a:pt x="3631285" y="2420471"/>
                </a:cubicBezTo>
                <a:cubicBezTo>
                  <a:pt x="3601331" y="2400501"/>
                  <a:pt x="3585948" y="2394056"/>
                  <a:pt x="3564049" y="2366682"/>
                </a:cubicBezTo>
                <a:cubicBezTo>
                  <a:pt x="3532597" y="2327367"/>
                  <a:pt x="3541534" y="2317943"/>
                  <a:pt x="3496814" y="2286000"/>
                </a:cubicBezTo>
                <a:cubicBezTo>
                  <a:pt x="3480502" y="2274349"/>
                  <a:pt x="3460955" y="2268071"/>
                  <a:pt x="3443026" y="2259106"/>
                </a:cubicBezTo>
                <a:cubicBezTo>
                  <a:pt x="3351346" y="2121586"/>
                  <a:pt x="3498900" y="2348919"/>
                  <a:pt x="3389238" y="2151529"/>
                </a:cubicBezTo>
                <a:cubicBezTo>
                  <a:pt x="3378354" y="2131938"/>
                  <a:pt x="3361923" y="2115978"/>
                  <a:pt x="3348896" y="2097741"/>
                </a:cubicBezTo>
                <a:cubicBezTo>
                  <a:pt x="3339502" y="2084590"/>
                  <a:pt x="3333430" y="2068828"/>
                  <a:pt x="3322002" y="2057400"/>
                </a:cubicBezTo>
                <a:cubicBezTo>
                  <a:pt x="3310574" y="2045972"/>
                  <a:pt x="3295108" y="2039471"/>
                  <a:pt x="3281661" y="2030506"/>
                </a:cubicBezTo>
                <a:cubicBezTo>
                  <a:pt x="3250125" y="1935898"/>
                  <a:pt x="3297509" y="2046355"/>
                  <a:pt x="3214426" y="1963271"/>
                </a:cubicBezTo>
                <a:cubicBezTo>
                  <a:pt x="3200251" y="1949096"/>
                  <a:pt x="3199839" y="1925305"/>
                  <a:pt x="3187532" y="1909482"/>
                </a:cubicBezTo>
                <a:cubicBezTo>
                  <a:pt x="3168073" y="1884463"/>
                  <a:pt x="3136603" y="1869425"/>
                  <a:pt x="3120296" y="1842247"/>
                </a:cubicBezTo>
                <a:cubicBezTo>
                  <a:pt x="3071640" y="1761154"/>
                  <a:pt x="3094453" y="1796759"/>
                  <a:pt x="3053061" y="1734671"/>
                </a:cubicBezTo>
                <a:cubicBezTo>
                  <a:pt x="3034022" y="1677553"/>
                  <a:pt x="3025912" y="1646882"/>
                  <a:pt x="2985826" y="1586753"/>
                </a:cubicBezTo>
                <a:cubicBezTo>
                  <a:pt x="2961568" y="1550366"/>
                  <a:pt x="2949098" y="1535275"/>
                  <a:pt x="2932038" y="1492624"/>
                </a:cubicBezTo>
                <a:cubicBezTo>
                  <a:pt x="2913435" y="1446116"/>
                  <a:pt x="2891511" y="1364227"/>
                  <a:pt x="2878249" y="1317812"/>
                </a:cubicBezTo>
                <a:cubicBezTo>
                  <a:pt x="2869284" y="1071283"/>
                  <a:pt x="2867765" y="824370"/>
                  <a:pt x="2851355" y="578224"/>
                </a:cubicBezTo>
                <a:cubicBezTo>
                  <a:pt x="2849749" y="554139"/>
                  <a:pt x="2834576" y="532905"/>
                  <a:pt x="2824461" y="510988"/>
                </a:cubicBezTo>
                <a:cubicBezTo>
                  <a:pt x="2814242" y="488846"/>
                  <a:pt x="2772435" y="396503"/>
                  <a:pt x="2743779" y="363071"/>
                </a:cubicBezTo>
                <a:cubicBezTo>
                  <a:pt x="2727278" y="343819"/>
                  <a:pt x="2705205" y="329567"/>
                  <a:pt x="2689991" y="309282"/>
                </a:cubicBezTo>
                <a:cubicBezTo>
                  <a:pt x="2673243" y="286951"/>
                  <a:pt x="2660207" y="235158"/>
                  <a:pt x="2636202" y="215153"/>
                </a:cubicBezTo>
                <a:cubicBezTo>
                  <a:pt x="2620803" y="202320"/>
                  <a:pt x="2598726" y="199910"/>
                  <a:pt x="2582414" y="188259"/>
                </a:cubicBezTo>
                <a:cubicBezTo>
                  <a:pt x="2566939" y="177206"/>
                  <a:pt x="2556682" y="160092"/>
                  <a:pt x="2542073" y="147918"/>
                </a:cubicBezTo>
                <a:cubicBezTo>
                  <a:pt x="2529658" y="137572"/>
                  <a:pt x="2514147" y="131370"/>
                  <a:pt x="2501732" y="121024"/>
                </a:cubicBezTo>
                <a:cubicBezTo>
                  <a:pt x="2487123" y="108849"/>
                  <a:pt x="2477517" y="90761"/>
                  <a:pt x="2461391" y="80682"/>
                </a:cubicBezTo>
                <a:cubicBezTo>
                  <a:pt x="2430149" y="61155"/>
                  <a:pt x="2343871" y="40404"/>
                  <a:pt x="2313473" y="26894"/>
                </a:cubicBezTo>
                <a:cubicBezTo>
                  <a:pt x="2298705" y="20330"/>
                  <a:pt x="2286579" y="8965"/>
                  <a:pt x="2273132" y="0"/>
                </a:cubicBezTo>
                <a:cubicBezTo>
                  <a:pt x="2152108" y="4482"/>
                  <a:pt x="2030970" y="6538"/>
                  <a:pt x="1910061" y="13447"/>
                </a:cubicBezTo>
                <a:cubicBezTo>
                  <a:pt x="1873982" y="15509"/>
                  <a:pt x="1838375" y="22672"/>
                  <a:pt x="1802485" y="26894"/>
                </a:cubicBezTo>
                <a:cubicBezTo>
                  <a:pt x="1705842" y="38264"/>
                  <a:pt x="1550412" y="53218"/>
                  <a:pt x="1466308" y="67235"/>
                </a:cubicBezTo>
                <a:cubicBezTo>
                  <a:pt x="1439414" y="71717"/>
                  <a:pt x="1412697" y="77433"/>
                  <a:pt x="1385626" y="80682"/>
                </a:cubicBezTo>
                <a:cubicBezTo>
                  <a:pt x="1300601" y="90885"/>
                  <a:pt x="1215106" y="96955"/>
                  <a:pt x="1130132" y="107577"/>
                </a:cubicBezTo>
                <a:lnTo>
                  <a:pt x="1022555" y="121024"/>
                </a:lnTo>
                <a:cubicBezTo>
                  <a:pt x="941265" y="141347"/>
                  <a:pt x="986300" y="128627"/>
                  <a:pt x="888085" y="161365"/>
                </a:cubicBezTo>
                <a:lnTo>
                  <a:pt x="847744" y="174812"/>
                </a:lnTo>
                <a:cubicBezTo>
                  <a:pt x="834297" y="179294"/>
                  <a:pt x="820080" y="181920"/>
                  <a:pt x="807402" y="188259"/>
                </a:cubicBezTo>
                <a:cubicBezTo>
                  <a:pt x="685371" y="249275"/>
                  <a:pt x="733184" y="219808"/>
                  <a:pt x="659485" y="268941"/>
                </a:cubicBezTo>
                <a:cubicBezTo>
                  <a:pt x="655003" y="282388"/>
                  <a:pt x="653331" y="297128"/>
                  <a:pt x="646038" y="309282"/>
                </a:cubicBezTo>
                <a:cubicBezTo>
                  <a:pt x="639515" y="320154"/>
                  <a:pt x="624814" y="324837"/>
                  <a:pt x="619144" y="336177"/>
                </a:cubicBezTo>
                <a:cubicBezTo>
                  <a:pt x="610879" y="352707"/>
                  <a:pt x="610773" y="372195"/>
                  <a:pt x="605696" y="389965"/>
                </a:cubicBezTo>
                <a:cubicBezTo>
                  <a:pt x="601802" y="403594"/>
                  <a:pt x="596731" y="416859"/>
                  <a:pt x="592249" y="430306"/>
                </a:cubicBezTo>
                <a:cubicBezTo>
                  <a:pt x="575207" y="549599"/>
                  <a:pt x="609582" y="509434"/>
                  <a:pt x="538461" y="537882"/>
                </a:cubicBezTo>
                <a:cubicBezTo>
                  <a:pt x="529155" y="541604"/>
                  <a:pt x="520532" y="546847"/>
                  <a:pt x="511567" y="5513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a:extLst>
              <a:ext uri="{FF2B5EF4-FFF2-40B4-BE49-F238E27FC236}">
                <a16:creationId xmlns:a16="http://schemas.microsoft.com/office/drawing/2014/main" id="{EC151DCB-3CA2-7248-0739-3CF50AB78E28}"/>
              </a:ext>
            </a:extLst>
          </p:cNvPr>
          <p:cNvGrpSpPr>
            <a:grpSpLocks/>
          </p:cNvGrpSpPr>
          <p:nvPr/>
        </p:nvGrpSpPr>
        <p:grpSpPr bwMode="auto">
          <a:xfrm>
            <a:off x="3722688" y="2163763"/>
            <a:ext cx="1368425" cy="1239837"/>
            <a:chOff x="3779838" y="2133600"/>
            <a:chExt cx="1368425" cy="1239838"/>
          </a:xfrm>
        </p:grpSpPr>
        <p:sp>
          <p:nvSpPr>
            <p:cNvPr id="4" name="流程图: 多文档 3">
              <a:extLst>
                <a:ext uri="{FF2B5EF4-FFF2-40B4-BE49-F238E27FC236}">
                  <a16:creationId xmlns:a16="http://schemas.microsoft.com/office/drawing/2014/main" id="{5E3B915B-65D6-A6A1-A0B3-25C489F2B1E7}"/>
                </a:ext>
              </a:extLst>
            </p:cNvPr>
            <p:cNvSpPr/>
            <p:nvPr/>
          </p:nvSpPr>
          <p:spPr>
            <a:xfrm>
              <a:off x="3779838" y="2438400"/>
              <a:ext cx="1368425" cy="935038"/>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zh-CN" altLang="en-US"/>
            </a:p>
          </p:txBody>
        </p:sp>
        <p:sp>
          <p:nvSpPr>
            <p:cNvPr id="5" name="文本框 2">
              <a:extLst>
                <a:ext uri="{FF2B5EF4-FFF2-40B4-BE49-F238E27FC236}">
                  <a16:creationId xmlns:a16="http://schemas.microsoft.com/office/drawing/2014/main" id="{386F2C41-1FAD-AD79-59A1-872AA287EDC0}"/>
                </a:ext>
              </a:extLst>
            </p:cNvPr>
            <p:cNvSpPr txBox="1">
              <a:spLocks noChangeArrowheads="1"/>
            </p:cNvSpPr>
            <p:nvPr/>
          </p:nvSpPr>
          <p:spPr bwMode="auto">
            <a:xfrm>
              <a:off x="3779838" y="2133600"/>
              <a:ext cx="1368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a:latin typeface="Times New Roman" panose="02020603050405020304" pitchFamily="18" charset="0"/>
                  <a:ea typeface="宋体" panose="02010600030101010101" pitchFamily="2" charset="-122"/>
                </a:rPr>
                <a:t>类别特征</a:t>
              </a:r>
            </a:p>
          </p:txBody>
        </p:sp>
      </p:grpSp>
      <p:sp>
        <p:nvSpPr>
          <p:cNvPr id="6" name="文本框 5">
            <a:extLst>
              <a:ext uri="{FF2B5EF4-FFF2-40B4-BE49-F238E27FC236}">
                <a16:creationId xmlns:a16="http://schemas.microsoft.com/office/drawing/2014/main" id="{6F6720D6-D36B-4D94-E7E6-7B94829FEDFD}"/>
              </a:ext>
            </a:extLst>
          </p:cNvPr>
          <p:cNvSpPr txBox="1">
            <a:spLocks noChangeArrowheads="1"/>
          </p:cNvSpPr>
          <p:nvPr/>
        </p:nvSpPr>
        <p:spPr bwMode="auto">
          <a:xfrm>
            <a:off x="2667000" y="2525713"/>
            <a:ext cx="1066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b="1">
                <a:latin typeface="Times New Roman" panose="02020603050405020304" pitchFamily="18" charset="0"/>
                <a:ea typeface="宋体" panose="02010600030101010101" pitchFamily="2" charset="-122"/>
              </a:rPr>
              <a:t>翼展长</a:t>
            </a:r>
            <a:endParaRPr lang="en-US" altLang="zh-CN" sz="2000" b="1">
              <a:latin typeface="Times New Roman" panose="02020603050405020304" pitchFamily="18" charset="0"/>
              <a:ea typeface="宋体" panose="02010600030101010101" pitchFamily="2" charset="-122"/>
            </a:endParaRPr>
          </a:p>
          <a:p>
            <a:pPr>
              <a:spcBef>
                <a:spcPct val="0"/>
              </a:spcBef>
              <a:buFontTx/>
              <a:buNone/>
            </a:pPr>
            <a:r>
              <a:rPr lang="zh-CN" altLang="en-US" sz="2000" b="1">
                <a:latin typeface="Times New Roman" panose="02020603050405020304" pitchFamily="18" charset="0"/>
                <a:ea typeface="宋体" panose="02010600030101010101" pitchFamily="2" charset="-122"/>
              </a:rPr>
              <a:t>飞行慢</a:t>
            </a:r>
            <a:endParaRPr lang="en-US" altLang="zh-CN" sz="2000" b="1">
              <a:latin typeface="Times New Roman" panose="02020603050405020304" pitchFamily="18" charset="0"/>
              <a:ea typeface="宋体" panose="02010600030101010101" pitchFamily="2" charset="-122"/>
            </a:endParaRPr>
          </a:p>
          <a:p>
            <a:pPr>
              <a:spcBef>
                <a:spcPct val="0"/>
              </a:spcBef>
              <a:buFontTx/>
              <a:buNone/>
            </a:pPr>
            <a:r>
              <a:rPr lang="en-US" altLang="zh-CN" sz="2000" b="1">
                <a:latin typeface="Times New Roman" panose="02020603050405020304" pitchFamily="18" charset="0"/>
                <a:ea typeface="宋体" panose="02010600030101010101" pitchFamily="2" charset="-122"/>
              </a:rPr>
              <a:t>  ……</a:t>
            </a:r>
            <a:endParaRPr lang="zh-CN" altLang="en-US" sz="2000" b="1">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D739F051-0939-B5F2-BD59-8A224813F27B}"/>
              </a:ext>
            </a:extLst>
          </p:cNvPr>
          <p:cNvSpPr txBox="1">
            <a:spLocks noChangeArrowheads="1"/>
          </p:cNvSpPr>
          <p:nvPr/>
        </p:nvSpPr>
        <p:spPr bwMode="auto">
          <a:xfrm>
            <a:off x="5219700" y="2487613"/>
            <a:ext cx="11795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000" b="1">
                <a:latin typeface="Times New Roman" panose="02020603050405020304" pitchFamily="18" charset="0"/>
                <a:ea typeface="宋体" panose="02010600030101010101" pitchFamily="2" charset="-122"/>
              </a:rPr>
              <a:t>翼展短</a:t>
            </a:r>
            <a:endParaRPr lang="en-US" altLang="zh-CN" sz="2000" b="1">
              <a:latin typeface="Times New Roman" panose="02020603050405020304" pitchFamily="18" charset="0"/>
              <a:ea typeface="宋体" panose="02010600030101010101" pitchFamily="2" charset="-122"/>
            </a:endParaRPr>
          </a:p>
          <a:p>
            <a:pPr>
              <a:spcBef>
                <a:spcPct val="0"/>
              </a:spcBef>
              <a:buFontTx/>
              <a:buNone/>
            </a:pPr>
            <a:r>
              <a:rPr lang="zh-CN" altLang="en-US" sz="2000" b="1">
                <a:latin typeface="Times New Roman" panose="02020603050405020304" pitchFamily="18" charset="0"/>
                <a:ea typeface="宋体" panose="02010600030101010101" pitchFamily="2" charset="-122"/>
              </a:rPr>
              <a:t>飞行快</a:t>
            </a:r>
            <a:endParaRPr lang="en-US" altLang="zh-CN" sz="2000" b="1">
              <a:latin typeface="Times New Roman" panose="02020603050405020304" pitchFamily="18" charset="0"/>
              <a:ea typeface="宋体" panose="02010600030101010101" pitchFamily="2" charset="-122"/>
            </a:endParaRPr>
          </a:p>
          <a:p>
            <a:pPr>
              <a:spcBef>
                <a:spcPct val="0"/>
              </a:spcBef>
              <a:buFontTx/>
              <a:buNone/>
            </a:pPr>
            <a:r>
              <a:rPr lang="en-US" altLang="zh-CN" sz="2000" b="1">
                <a:latin typeface="Times New Roman" panose="02020603050405020304" pitchFamily="18" charset="0"/>
                <a:ea typeface="宋体" panose="02010600030101010101" pitchFamily="2" charset="-122"/>
              </a:rPr>
              <a:t>   ……</a:t>
            </a:r>
            <a:endParaRPr lang="zh-CN" altLang="en-US" sz="2000" b="1">
              <a:latin typeface="Times New Roman" panose="02020603050405020304" pitchFamily="18" charset="0"/>
              <a:ea typeface="宋体" panose="02010600030101010101" pitchFamily="2" charset="-122"/>
            </a:endParaRPr>
          </a:p>
        </p:txBody>
      </p:sp>
      <p:pic>
        <p:nvPicPr>
          <p:cNvPr id="8" name="图片 2">
            <a:extLst>
              <a:ext uri="{FF2B5EF4-FFF2-40B4-BE49-F238E27FC236}">
                <a16:creationId xmlns:a16="http://schemas.microsoft.com/office/drawing/2014/main" id="{57B3E591-3D99-3383-4E56-F544948A7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27163"/>
            <a:ext cx="2271713"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a:extLst>
              <a:ext uri="{FF2B5EF4-FFF2-40B4-BE49-F238E27FC236}">
                <a16:creationId xmlns:a16="http://schemas.microsoft.com/office/drawing/2014/main" id="{DEA6FDA7-1A01-7564-4329-A6FB7A9A45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7975" y="1420813"/>
            <a:ext cx="32004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a:extLst>
              <a:ext uri="{FF2B5EF4-FFF2-40B4-BE49-F238E27FC236}">
                <a16:creationId xmlns:a16="http://schemas.microsoft.com/office/drawing/2014/main" id="{F594996C-AE07-E6AC-FD42-F4F8FE3AA260}"/>
              </a:ext>
            </a:extLst>
          </p:cNvPr>
          <p:cNvGrpSpPr>
            <a:grpSpLocks/>
          </p:cNvGrpSpPr>
          <p:nvPr/>
        </p:nvGrpSpPr>
        <p:grpSpPr bwMode="auto">
          <a:xfrm>
            <a:off x="1501775" y="4122738"/>
            <a:ext cx="4435475" cy="2414587"/>
            <a:chOff x="1501120" y="4121989"/>
            <a:chExt cx="4436390" cy="2414882"/>
          </a:xfrm>
        </p:grpSpPr>
        <p:pic>
          <p:nvPicPr>
            <p:cNvPr id="11" name="图片 6">
              <a:extLst>
                <a:ext uri="{FF2B5EF4-FFF2-40B4-BE49-F238E27FC236}">
                  <a16:creationId xmlns:a16="http://schemas.microsoft.com/office/drawing/2014/main" id="{334851F8-E70A-EEB5-5066-583E8A6B3AE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1828800" y="4121989"/>
              <a:ext cx="1328738" cy="7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7">
              <a:extLst>
                <a:ext uri="{FF2B5EF4-FFF2-40B4-BE49-F238E27FC236}">
                  <a16:creationId xmlns:a16="http://schemas.microsoft.com/office/drawing/2014/main" id="{B51F34FD-14D0-39BE-2E17-89BE4945D01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1120" y="5060701"/>
              <a:ext cx="1213368" cy="78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8">
              <a:extLst>
                <a:ext uri="{FF2B5EF4-FFF2-40B4-BE49-F238E27FC236}">
                  <a16:creationId xmlns:a16="http://schemas.microsoft.com/office/drawing/2014/main" id="{1BE3E7D7-8DF5-875A-FFB0-D01EA3B48CC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2006" y="5478271"/>
              <a:ext cx="1422290" cy="100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9">
              <a:extLst>
                <a:ext uri="{FF2B5EF4-FFF2-40B4-BE49-F238E27FC236}">
                  <a16:creationId xmlns:a16="http://schemas.microsoft.com/office/drawing/2014/main" id="{A1AAF307-8207-EE24-59B8-883F02529E5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2298" y="5533037"/>
              <a:ext cx="1525212" cy="100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a:extLst>
              <a:ext uri="{FF2B5EF4-FFF2-40B4-BE49-F238E27FC236}">
                <a16:creationId xmlns:a16="http://schemas.microsoft.com/office/drawing/2014/main" id="{B538FAEE-7123-82A2-1297-A5E278FE9111}"/>
              </a:ext>
            </a:extLst>
          </p:cNvPr>
          <p:cNvGrpSpPr>
            <a:grpSpLocks/>
          </p:cNvGrpSpPr>
          <p:nvPr/>
        </p:nvGrpSpPr>
        <p:grpSpPr bwMode="auto">
          <a:xfrm>
            <a:off x="4572000" y="4016375"/>
            <a:ext cx="3094038" cy="1665288"/>
            <a:chOff x="4572000" y="4017091"/>
            <a:chExt cx="3094592" cy="1664572"/>
          </a:xfrm>
        </p:grpSpPr>
        <p:pic>
          <p:nvPicPr>
            <p:cNvPr id="16" name="图片 10">
              <a:extLst>
                <a:ext uri="{FF2B5EF4-FFF2-40B4-BE49-F238E27FC236}">
                  <a16:creationId xmlns:a16="http://schemas.microsoft.com/office/drawing/2014/main" id="{E1170B0E-2C18-FECD-1B61-B7AEA0B241D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01966" y="4017091"/>
              <a:ext cx="1656034" cy="46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1">
              <a:extLst>
                <a:ext uri="{FF2B5EF4-FFF2-40B4-BE49-F238E27FC236}">
                  <a16:creationId xmlns:a16="http://schemas.microsoft.com/office/drawing/2014/main" id="{DF7165BB-0764-7FF2-76D2-82807F093AE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4486991"/>
              <a:ext cx="1777207" cy="5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2">
              <a:extLst>
                <a:ext uri="{FF2B5EF4-FFF2-40B4-BE49-F238E27FC236}">
                  <a16:creationId xmlns:a16="http://schemas.microsoft.com/office/drawing/2014/main" id="{8958CFA4-4980-5B32-63BE-326F2E42E817}"/>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8428" y="5105400"/>
              <a:ext cx="918164"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98854175"/>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预测</a:t>
            </a:r>
          </a:p>
        </p:txBody>
      </p:sp>
      <p:sp>
        <p:nvSpPr>
          <p:cNvPr id="3" name="Rectangle 3">
            <a:extLst>
              <a:ext uri="{FF2B5EF4-FFF2-40B4-BE49-F238E27FC236}">
                <a16:creationId xmlns:a16="http://schemas.microsoft.com/office/drawing/2014/main" id="{F3705A8B-2AB8-2737-3849-3D1838E5EAE4}"/>
              </a:ext>
            </a:extLst>
          </p:cNvPr>
          <p:cNvSpPr txBox="1">
            <a:spLocks/>
          </p:cNvSpPr>
          <p:nvPr/>
        </p:nvSpPr>
        <p:spPr bwMode="auto">
          <a:xfrm>
            <a:off x="857630" y="1077211"/>
            <a:ext cx="8640000" cy="1494512"/>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sz="2000" dirty="0">
                <a:sym typeface="Times New Roman" panose="02020603050405020304" pitchFamily="18" charset="0"/>
              </a:rPr>
              <a:t>军用基础设施可靠性预测</a:t>
            </a:r>
            <a:endParaRPr lang="en-US" altLang="zh-CN" sz="2000" dirty="0">
              <a:sym typeface="Times New Roman" panose="02020603050405020304" pitchFamily="18" charset="0"/>
            </a:endParaRPr>
          </a:p>
          <a:p>
            <a:pPr marL="0" indent="0">
              <a:buNone/>
            </a:pPr>
            <a:r>
              <a:rPr lang="zh-CN" altLang="en-US" sz="2000" dirty="0">
                <a:sym typeface="Times New Roman" panose="02020603050405020304" pitchFamily="18" charset="0"/>
              </a:rPr>
              <a:t>军用基础设施可靠指数以及基础设施的基本信息建立模型，来预测在此期间其他军用基础设施的可靠性指数</a:t>
            </a:r>
          </a:p>
        </p:txBody>
      </p:sp>
      <p:pic>
        <p:nvPicPr>
          <p:cNvPr id="4" name="图片 4">
            <a:extLst>
              <a:ext uri="{FF2B5EF4-FFF2-40B4-BE49-F238E27FC236}">
                <a16:creationId xmlns:a16="http://schemas.microsoft.com/office/drawing/2014/main" id="{25A6B232-25EB-6B1D-B6C1-3F0011C619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750" y="3075723"/>
            <a:ext cx="9000000" cy="34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7">
            <a:extLst>
              <a:ext uri="{FF2B5EF4-FFF2-40B4-BE49-F238E27FC236}">
                <a16:creationId xmlns:a16="http://schemas.microsoft.com/office/drawing/2014/main" id="{2E00B6E9-F9DC-0CAC-72A7-E463C079AD7C}"/>
              </a:ext>
            </a:extLst>
          </p:cNvPr>
          <p:cNvSpPr txBox="1">
            <a:spLocks noChangeArrowheads="1"/>
          </p:cNvSpPr>
          <p:nvPr/>
        </p:nvSpPr>
        <p:spPr bwMode="auto">
          <a:xfrm>
            <a:off x="864386" y="2571723"/>
            <a:ext cx="68494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dirty="0">
                <a:latin typeface="Times New Roman" panose="02020603050405020304" pitchFamily="18" charset="0"/>
                <a:sym typeface="Times New Roman" panose="02020603050405020304" pitchFamily="18" charset="0"/>
              </a:rPr>
              <a:t>  销售</a:t>
            </a:r>
            <a:endParaRPr lang="en-US" altLang="zh-CN" sz="1400" b="0" dirty="0">
              <a:latin typeface="Times New Roman" panose="02020603050405020304" pitchFamily="18" charset="0"/>
              <a:sym typeface="Times New Roman" panose="02020603050405020304" pitchFamily="18" charset="0"/>
            </a:endParaRPr>
          </a:p>
          <a:p>
            <a:pPr marL="0" indent="0" algn="ctr"/>
            <a:r>
              <a:rPr lang="zh-CN" altLang="en-US" sz="1400" b="0" dirty="0">
                <a:latin typeface="Times New Roman" panose="02020603050405020304" pitchFamily="18" charset="0"/>
                <a:sym typeface="Times New Roman" panose="02020603050405020304" pitchFamily="18" charset="0"/>
              </a:rPr>
              <a:t>日期</a:t>
            </a:r>
          </a:p>
        </p:txBody>
      </p:sp>
      <p:sp>
        <p:nvSpPr>
          <p:cNvPr id="8" name="文本框 7">
            <a:extLst>
              <a:ext uri="{FF2B5EF4-FFF2-40B4-BE49-F238E27FC236}">
                <a16:creationId xmlns:a16="http://schemas.microsoft.com/office/drawing/2014/main" id="{9A97A8CE-827A-1650-6A3C-27EF36FB2B8B}"/>
              </a:ext>
            </a:extLst>
          </p:cNvPr>
          <p:cNvSpPr txBox="1">
            <a:spLocks noChangeArrowheads="1"/>
          </p:cNvSpPr>
          <p:nvPr/>
        </p:nvSpPr>
        <p:spPr bwMode="auto">
          <a:xfrm>
            <a:off x="1550396" y="2571723"/>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dirty="0">
                <a:latin typeface="Times New Roman" panose="02020603050405020304" pitchFamily="18" charset="0"/>
                <a:sym typeface="Times New Roman" panose="02020603050405020304" pitchFamily="18" charset="0"/>
              </a:rPr>
              <a:t>可靠</a:t>
            </a:r>
            <a:endParaRPr lang="en-US" altLang="zh-CN" sz="1400" b="0" dirty="0">
              <a:latin typeface="Times New Roman" panose="02020603050405020304" pitchFamily="18" charset="0"/>
              <a:sym typeface="Times New Roman" panose="02020603050405020304" pitchFamily="18" charset="0"/>
            </a:endParaRPr>
          </a:p>
          <a:p>
            <a:pPr marL="0" indent="0" algn="ctr"/>
            <a:r>
              <a:rPr lang="zh-CN" altLang="en-US" sz="1400" b="0" dirty="0">
                <a:latin typeface="Times New Roman" panose="02020603050405020304" pitchFamily="18" charset="0"/>
                <a:sym typeface="Times New Roman" panose="02020603050405020304" pitchFamily="18" charset="0"/>
              </a:rPr>
              <a:t>指数</a:t>
            </a:r>
          </a:p>
        </p:txBody>
      </p:sp>
      <p:sp>
        <p:nvSpPr>
          <p:cNvPr id="9" name="文本框 7">
            <a:extLst>
              <a:ext uri="{FF2B5EF4-FFF2-40B4-BE49-F238E27FC236}">
                <a16:creationId xmlns:a16="http://schemas.microsoft.com/office/drawing/2014/main" id="{D0AF0EAE-BD9A-A94C-4E6C-933535963169}"/>
              </a:ext>
            </a:extLst>
          </p:cNvPr>
          <p:cNvSpPr txBox="1">
            <a:spLocks noChangeArrowheads="1"/>
          </p:cNvSpPr>
          <p:nvPr/>
        </p:nvSpPr>
        <p:spPr bwMode="auto">
          <a:xfrm>
            <a:off x="216346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dirty="0">
                <a:latin typeface="Times New Roman" panose="02020603050405020304" pitchFamily="18" charset="0"/>
                <a:sym typeface="Times New Roman" panose="02020603050405020304" pitchFamily="18" charset="0"/>
              </a:rPr>
              <a:t>防空导弹数</a:t>
            </a:r>
          </a:p>
        </p:txBody>
      </p:sp>
      <p:sp>
        <p:nvSpPr>
          <p:cNvPr id="10" name="文本框 7">
            <a:extLst>
              <a:ext uri="{FF2B5EF4-FFF2-40B4-BE49-F238E27FC236}">
                <a16:creationId xmlns:a16="http://schemas.microsoft.com/office/drawing/2014/main" id="{F3D2A80A-0861-E5EF-A7C8-A3215FB61DA0}"/>
              </a:ext>
            </a:extLst>
          </p:cNvPr>
          <p:cNvSpPr txBox="1">
            <a:spLocks noChangeArrowheads="1"/>
          </p:cNvSpPr>
          <p:nvPr/>
        </p:nvSpPr>
        <p:spPr bwMode="auto">
          <a:xfrm>
            <a:off x="281253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dirty="0">
                <a:latin typeface="Times New Roman" panose="02020603050405020304" pitchFamily="18" charset="0"/>
                <a:sym typeface="Times New Roman" panose="02020603050405020304" pitchFamily="18" charset="0"/>
              </a:rPr>
              <a:t>预警雷达数</a:t>
            </a:r>
          </a:p>
        </p:txBody>
      </p:sp>
      <p:sp>
        <p:nvSpPr>
          <p:cNvPr id="11" name="文本框 7">
            <a:extLst>
              <a:ext uri="{FF2B5EF4-FFF2-40B4-BE49-F238E27FC236}">
                <a16:creationId xmlns:a16="http://schemas.microsoft.com/office/drawing/2014/main" id="{8BF8ED9A-C167-D1FB-A1A2-091DB6BAAF9D}"/>
              </a:ext>
            </a:extLst>
          </p:cNvPr>
          <p:cNvSpPr txBox="1">
            <a:spLocks noChangeArrowheads="1"/>
          </p:cNvSpPr>
          <p:nvPr/>
        </p:nvSpPr>
        <p:spPr bwMode="auto">
          <a:xfrm>
            <a:off x="3461606" y="2571723"/>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dirty="0">
                <a:latin typeface="Times New Roman" panose="02020603050405020304" pitchFamily="18" charset="0"/>
                <a:sym typeface="Times New Roman" panose="02020603050405020304" pitchFamily="18" charset="0"/>
              </a:rPr>
              <a:t>房屋</a:t>
            </a:r>
            <a:endParaRPr lang="en-US" altLang="zh-CN" sz="1400" b="0" dirty="0">
              <a:latin typeface="Times New Roman" panose="02020603050405020304" pitchFamily="18" charset="0"/>
              <a:sym typeface="Times New Roman" panose="02020603050405020304" pitchFamily="18" charset="0"/>
            </a:endParaRPr>
          </a:p>
          <a:p>
            <a:pPr marL="0" indent="0" algn="ctr"/>
            <a:r>
              <a:rPr lang="zh-CN" altLang="en-US" sz="1400" b="0" dirty="0">
                <a:latin typeface="Times New Roman" panose="02020603050405020304" pitchFamily="18" charset="0"/>
                <a:sym typeface="Times New Roman" panose="02020603050405020304" pitchFamily="18" charset="0"/>
              </a:rPr>
              <a:t>面积</a:t>
            </a:r>
          </a:p>
        </p:txBody>
      </p:sp>
      <p:sp>
        <p:nvSpPr>
          <p:cNvPr id="12" name="文本框 7">
            <a:extLst>
              <a:ext uri="{FF2B5EF4-FFF2-40B4-BE49-F238E27FC236}">
                <a16:creationId xmlns:a16="http://schemas.microsoft.com/office/drawing/2014/main" id="{5E2A06CB-4E74-1B32-CF89-95901D2F980F}"/>
              </a:ext>
            </a:extLst>
          </p:cNvPr>
          <p:cNvSpPr txBox="1">
            <a:spLocks noChangeArrowheads="1"/>
          </p:cNvSpPr>
          <p:nvPr/>
        </p:nvSpPr>
        <p:spPr bwMode="auto">
          <a:xfrm>
            <a:off x="407467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dirty="0">
                <a:latin typeface="Times New Roman" panose="02020603050405020304" pitchFamily="18" charset="0"/>
                <a:sym typeface="Times New Roman" panose="02020603050405020304" pitchFamily="18" charset="0"/>
              </a:rPr>
              <a:t>暴露</a:t>
            </a:r>
            <a:endParaRPr lang="en-US" altLang="zh-CN" sz="1400" b="0" dirty="0">
              <a:latin typeface="Times New Roman" panose="02020603050405020304" pitchFamily="18" charset="0"/>
              <a:sym typeface="Times New Roman" panose="02020603050405020304" pitchFamily="18" charset="0"/>
            </a:endParaRPr>
          </a:p>
          <a:p>
            <a:pPr marL="0" indent="0" algn="ctr"/>
            <a:r>
              <a:rPr lang="zh-CN" altLang="en-US" sz="1400" b="0" dirty="0">
                <a:latin typeface="Times New Roman" panose="02020603050405020304" pitchFamily="18" charset="0"/>
                <a:sym typeface="Times New Roman" panose="02020603050405020304" pitchFamily="18" charset="0"/>
              </a:rPr>
              <a:t>面积</a:t>
            </a:r>
          </a:p>
        </p:txBody>
      </p:sp>
      <p:sp>
        <p:nvSpPr>
          <p:cNvPr id="13" name="文本框 7">
            <a:extLst>
              <a:ext uri="{FF2B5EF4-FFF2-40B4-BE49-F238E27FC236}">
                <a16:creationId xmlns:a16="http://schemas.microsoft.com/office/drawing/2014/main" id="{F08782EA-CAA4-8E42-BAF0-4E55818874EB}"/>
              </a:ext>
            </a:extLst>
          </p:cNvPr>
          <p:cNvSpPr txBox="1">
            <a:spLocks noChangeArrowheads="1"/>
          </p:cNvSpPr>
          <p:nvPr/>
        </p:nvSpPr>
        <p:spPr bwMode="auto">
          <a:xfrm>
            <a:off x="472374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楼层数</a:t>
            </a:r>
          </a:p>
        </p:txBody>
      </p:sp>
      <p:sp>
        <p:nvSpPr>
          <p:cNvPr id="14" name="文本框 7">
            <a:extLst>
              <a:ext uri="{FF2B5EF4-FFF2-40B4-BE49-F238E27FC236}">
                <a16:creationId xmlns:a16="http://schemas.microsoft.com/office/drawing/2014/main" id="{8DD513F1-21A9-BAD1-3A73-7E8FBDF544F9}"/>
              </a:ext>
            </a:extLst>
          </p:cNvPr>
          <p:cNvSpPr txBox="1">
            <a:spLocks noChangeArrowheads="1"/>
          </p:cNvSpPr>
          <p:nvPr/>
        </p:nvSpPr>
        <p:spPr bwMode="auto">
          <a:xfrm>
            <a:off x="5372816" y="2571723"/>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房屋</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评分</a:t>
            </a:r>
          </a:p>
        </p:txBody>
      </p:sp>
      <p:sp>
        <p:nvSpPr>
          <p:cNvPr id="15" name="文本框 7">
            <a:extLst>
              <a:ext uri="{FF2B5EF4-FFF2-40B4-BE49-F238E27FC236}">
                <a16:creationId xmlns:a16="http://schemas.microsoft.com/office/drawing/2014/main" id="{6D229CAE-3159-8166-341B-DE37C15EA6E8}"/>
              </a:ext>
            </a:extLst>
          </p:cNvPr>
          <p:cNvSpPr txBox="1">
            <a:spLocks noChangeArrowheads="1"/>
          </p:cNvSpPr>
          <p:nvPr/>
        </p:nvSpPr>
        <p:spPr bwMode="auto">
          <a:xfrm>
            <a:off x="5985886" y="2571723"/>
            <a:ext cx="6264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建筑</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面积</a:t>
            </a:r>
          </a:p>
        </p:txBody>
      </p:sp>
      <p:sp>
        <p:nvSpPr>
          <p:cNvPr id="16" name="文本框 7">
            <a:extLst>
              <a:ext uri="{FF2B5EF4-FFF2-40B4-BE49-F238E27FC236}">
                <a16:creationId xmlns:a16="http://schemas.microsoft.com/office/drawing/2014/main" id="{F230E548-98E2-6427-C81F-4333B838DEB9}"/>
              </a:ext>
            </a:extLst>
          </p:cNvPr>
          <p:cNvSpPr txBox="1">
            <a:spLocks noChangeArrowheads="1"/>
          </p:cNvSpPr>
          <p:nvPr/>
        </p:nvSpPr>
        <p:spPr bwMode="auto">
          <a:xfrm>
            <a:off x="661335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地下室面积</a:t>
            </a:r>
          </a:p>
        </p:txBody>
      </p:sp>
      <p:sp>
        <p:nvSpPr>
          <p:cNvPr id="17" name="文本框 7">
            <a:extLst>
              <a:ext uri="{FF2B5EF4-FFF2-40B4-BE49-F238E27FC236}">
                <a16:creationId xmlns:a16="http://schemas.microsoft.com/office/drawing/2014/main" id="{58EFFF8B-774A-81AB-BC98-8510E8D3E4E7}"/>
              </a:ext>
            </a:extLst>
          </p:cNvPr>
          <p:cNvSpPr txBox="1">
            <a:spLocks noChangeArrowheads="1"/>
          </p:cNvSpPr>
          <p:nvPr/>
        </p:nvSpPr>
        <p:spPr bwMode="auto">
          <a:xfrm>
            <a:off x="726242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建筑</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年份</a:t>
            </a:r>
          </a:p>
        </p:txBody>
      </p:sp>
      <p:sp>
        <p:nvSpPr>
          <p:cNvPr id="18" name="文本框 7">
            <a:extLst>
              <a:ext uri="{FF2B5EF4-FFF2-40B4-BE49-F238E27FC236}">
                <a16:creationId xmlns:a16="http://schemas.microsoft.com/office/drawing/2014/main" id="{C5897D0C-EAB8-A61F-9608-AB6922A2FB18}"/>
              </a:ext>
            </a:extLst>
          </p:cNvPr>
          <p:cNvSpPr txBox="1">
            <a:spLocks noChangeArrowheads="1"/>
          </p:cNvSpPr>
          <p:nvPr/>
        </p:nvSpPr>
        <p:spPr bwMode="auto">
          <a:xfrm>
            <a:off x="7911496" y="2571723"/>
            <a:ext cx="612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修复</a:t>
            </a:r>
            <a:endParaRPr lang="en-US" altLang="zh-CN" sz="1400" b="0">
              <a:latin typeface="Times New Roman" panose="02020603050405020304" pitchFamily="18" charset="0"/>
              <a:sym typeface="Times New Roman" panose="02020603050405020304" pitchFamily="18" charset="0"/>
            </a:endParaRPr>
          </a:p>
          <a:p>
            <a:pPr marL="0" indent="0" algn="ctr"/>
            <a:r>
              <a:rPr lang="zh-CN" altLang="en-US" sz="1400" b="0">
                <a:latin typeface="Times New Roman" panose="02020603050405020304" pitchFamily="18" charset="0"/>
                <a:sym typeface="Times New Roman" panose="02020603050405020304" pitchFamily="18" charset="0"/>
              </a:rPr>
              <a:t>年份</a:t>
            </a:r>
          </a:p>
        </p:txBody>
      </p:sp>
      <p:sp>
        <p:nvSpPr>
          <p:cNvPr id="19" name="文本框 7">
            <a:extLst>
              <a:ext uri="{FF2B5EF4-FFF2-40B4-BE49-F238E27FC236}">
                <a16:creationId xmlns:a16="http://schemas.microsoft.com/office/drawing/2014/main" id="{DFE0DDC1-0BED-8286-1F88-421D669A7F9F}"/>
              </a:ext>
            </a:extLst>
          </p:cNvPr>
          <p:cNvSpPr txBox="1">
            <a:spLocks noChangeArrowheads="1"/>
          </p:cNvSpPr>
          <p:nvPr/>
        </p:nvSpPr>
        <p:spPr bwMode="auto">
          <a:xfrm>
            <a:off x="8524566"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纬度</a:t>
            </a:r>
          </a:p>
        </p:txBody>
      </p:sp>
      <p:sp>
        <p:nvSpPr>
          <p:cNvPr id="20" name="文本框 7">
            <a:extLst>
              <a:ext uri="{FF2B5EF4-FFF2-40B4-BE49-F238E27FC236}">
                <a16:creationId xmlns:a16="http://schemas.microsoft.com/office/drawing/2014/main" id="{1F60E952-875A-C409-191C-B12309CDCCE7}"/>
              </a:ext>
            </a:extLst>
          </p:cNvPr>
          <p:cNvSpPr txBox="1">
            <a:spLocks noChangeArrowheads="1"/>
          </p:cNvSpPr>
          <p:nvPr/>
        </p:nvSpPr>
        <p:spPr bwMode="auto">
          <a:xfrm>
            <a:off x="9173630" y="2571723"/>
            <a:ext cx="648000" cy="504000"/>
          </a:xfrm>
          <a:prstGeom prst="rect">
            <a:avLst/>
          </a:prstGeom>
          <a:solidFill>
            <a:schemeClr val="tx2">
              <a:lumMod val="20000"/>
              <a:lumOff val="80000"/>
            </a:schemeClr>
          </a:solidFill>
          <a:ln>
            <a:solidFill>
              <a:schemeClr val="bg1">
                <a:lumMod val="75000"/>
              </a:schemeClr>
            </a:solidFill>
          </a:ln>
        </p:spPr>
        <p:txBody>
          <a:bodyPr wrap="square" lIns="0" rIns="0" anchor="ctr">
            <a:noAutofit/>
          </a:bodyPr>
          <a:lstStyle>
            <a:lvl1pPr marL="285750" indent="-285750">
              <a:defRPr sz="3200">
                <a:solidFill>
                  <a:schemeClr val="tx1"/>
                </a:solidFill>
                <a:latin typeface="微软雅黑" pitchFamily="34" charset="-122"/>
                <a:ea typeface="微软雅黑" pitchFamily="34" charset="-122"/>
              </a:defRPr>
            </a:lvl1pPr>
            <a:lvl2pPr>
              <a:defRPr sz="2800">
                <a:solidFill>
                  <a:schemeClr val="tx1"/>
                </a:solidFill>
                <a:latin typeface="微软雅黑" pitchFamily="34" charset="-122"/>
                <a:ea typeface="微软雅黑" pitchFamily="34" charset="-122"/>
              </a:defRPr>
            </a:lvl2pPr>
            <a:lvl3pPr>
              <a:defRPr sz="2400">
                <a:solidFill>
                  <a:schemeClr val="tx1"/>
                </a:solidFill>
                <a:latin typeface="微软雅黑" pitchFamily="34" charset="-122"/>
                <a:ea typeface="微软雅黑" pitchFamily="34" charset="-122"/>
              </a:defRPr>
            </a:lvl3pPr>
            <a:lvl4pPr>
              <a:defRPr sz="2000">
                <a:solidFill>
                  <a:schemeClr val="tx1"/>
                </a:solidFill>
                <a:latin typeface="微软雅黑" pitchFamily="34" charset="-122"/>
                <a:ea typeface="微软雅黑" pitchFamily="34" charset="-122"/>
              </a:defRPr>
            </a:lvl4pPr>
            <a:lvl5pPr>
              <a:defRPr sz="2000">
                <a:solidFill>
                  <a:schemeClr val="tx1"/>
                </a:solidFill>
                <a:latin typeface="微软雅黑" pitchFamily="34" charset="-122"/>
                <a:ea typeface="微软雅黑" pitchFamily="34" charset="-122"/>
              </a:defRPr>
            </a:lvl5pPr>
            <a:lvl6pPr eaLnBrk="0" fontAlgn="base" hangingPunct="0">
              <a:spcAft>
                <a:spcPct val="0"/>
              </a:spcAft>
              <a:buChar char="»"/>
              <a:defRPr sz="2000">
                <a:solidFill>
                  <a:schemeClr val="tx1"/>
                </a:solidFill>
                <a:latin typeface="微软雅黑" pitchFamily="34" charset="-122"/>
                <a:ea typeface="微软雅黑" pitchFamily="34" charset="-122"/>
              </a:defRPr>
            </a:lvl6pPr>
            <a:lvl7pPr eaLnBrk="0" fontAlgn="base" hangingPunct="0">
              <a:spcAft>
                <a:spcPct val="0"/>
              </a:spcAft>
              <a:buChar char="»"/>
              <a:defRPr sz="2000">
                <a:solidFill>
                  <a:schemeClr val="tx1"/>
                </a:solidFill>
                <a:latin typeface="微软雅黑" pitchFamily="34" charset="-122"/>
                <a:ea typeface="微软雅黑" pitchFamily="34" charset="-122"/>
              </a:defRPr>
            </a:lvl7pPr>
            <a:lvl8pPr eaLnBrk="0" fontAlgn="base" hangingPunct="0">
              <a:spcAft>
                <a:spcPct val="0"/>
              </a:spcAft>
              <a:buChar char="»"/>
              <a:defRPr sz="2000">
                <a:solidFill>
                  <a:schemeClr val="tx1"/>
                </a:solidFill>
                <a:latin typeface="微软雅黑" pitchFamily="34" charset="-122"/>
                <a:ea typeface="微软雅黑" pitchFamily="34" charset="-122"/>
              </a:defRPr>
            </a:lvl8pPr>
            <a:lvl9pPr eaLnBrk="0" fontAlgn="base" hangingPunct="0">
              <a:spcAft>
                <a:spcPct val="0"/>
              </a:spcAft>
              <a:buChar char="»"/>
              <a:defRPr sz="2000">
                <a:solidFill>
                  <a:schemeClr val="tx1"/>
                </a:solidFill>
                <a:latin typeface="微软雅黑" pitchFamily="34" charset="-122"/>
                <a:ea typeface="微软雅黑" pitchFamily="34" charset="-122"/>
              </a:defRPr>
            </a:lvl9pPr>
          </a:lstStyle>
          <a:p>
            <a:pPr marL="0" indent="0" algn="ctr"/>
            <a:r>
              <a:rPr lang="zh-CN" altLang="en-US" sz="1400" b="0">
                <a:latin typeface="Times New Roman" panose="02020603050405020304" pitchFamily="18" charset="0"/>
                <a:sym typeface="Times New Roman" panose="02020603050405020304" pitchFamily="18" charset="0"/>
              </a:rPr>
              <a:t>经度</a:t>
            </a:r>
          </a:p>
        </p:txBody>
      </p:sp>
      <p:sp>
        <p:nvSpPr>
          <p:cNvPr id="21" name="矩形 20">
            <a:extLst>
              <a:ext uri="{FF2B5EF4-FFF2-40B4-BE49-F238E27FC236}">
                <a16:creationId xmlns:a16="http://schemas.microsoft.com/office/drawing/2014/main" id="{53FA5A0E-AEFD-1DC2-2299-DC73E40F9550}"/>
              </a:ext>
            </a:extLst>
          </p:cNvPr>
          <p:cNvSpPr/>
          <p:nvPr/>
        </p:nvSpPr>
        <p:spPr>
          <a:xfrm>
            <a:off x="1513322" y="2479656"/>
            <a:ext cx="756084" cy="4176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03946"/>
      </p:ext>
    </p:extLst>
  </p:cSld>
  <p:clrMapOvr>
    <a:masterClrMapping/>
  </p:clrMapOvr>
  <p:transition advTm="800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预测</a:t>
            </a:r>
          </a:p>
        </p:txBody>
      </p:sp>
      <p:sp>
        <p:nvSpPr>
          <p:cNvPr id="2" name="Rectangle 3">
            <a:extLst>
              <a:ext uri="{FF2B5EF4-FFF2-40B4-BE49-F238E27FC236}">
                <a16:creationId xmlns:a16="http://schemas.microsoft.com/office/drawing/2014/main" id="{EDFA9BD8-4C4E-0308-31D0-2545435EAD23}"/>
              </a:ext>
            </a:extLst>
          </p:cNvPr>
          <p:cNvSpPr txBox="1">
            <a:spLocks/>
          </p:cNvSpPr>
          <p:nvPr/>
        </p:nvSpPr>
        <p:spPr bwMode="auto">
          <a:xfrm>
            <a:off x="601250" y="1143350"/>
            <a:ext cx="8640000" cy="1499706"/>
          </a:xfrm>
          <a:prstGeom prst="rect">
            <a:avLst/>
          </a:prstGeom>
        </p:spPr>
        <p:txBody>
          <a:bodyPr>
            <a:spAutoFit/>
          </a:bodyPr>
          <a:lstStyle>
            <a:defPPr>
              <a:defRPr lang="en-US"/>
            </a:defPPr>
            <a:lvl1pPr marL="360000" indent="-360000" algn="just" defTabSz="914400" eaLnBrk="1" latinLnBrk="0" hangingPunct="1">
              <a:lnSpc>
                <a:spcPct val="150000"/>
              </a:lnSpc>
              <a:spcBef>
                <a:spcPts val="600"/>
              </a:spcBef>
              <a:buClr>
                <a:srgbClr val="FF6600"/>
              </a:buClr>
              <a:buSzPct val="80000"/>
              <a:buFont typeface="Wingdings" panose="05000000000000000000" pitchFamily="2" charset="2"/>
              <a:buChar char="l"/>
              <a:defRPr b="0">
                <a:solidFill>
                  <a:schemeClr val="tx1">
                    <a:lumMod val="85000"/>
                    <a:lumOff val="15000"/>
                  </a:schemeClr>
                </a:solidFill>
                <a:latin typeface="+mn-lt"/>
                <a:ea typeface="+mn-ea"/>
                <a:cs typeface="+mn-ea"/>
              </a:defRPr>
            </a:lvl1pPr>
            <a:lvl2pPr marL="685800" indent="-228600" defTabSz="914400" eaLnBrk="1" latinLnBrk="0" hangingPunct="1">
              <a:lnSpc>
                <a:spcPct val="90000"/>
              </a:lnSpc>
              <a:spcBef>
                <a:spcPts val="500"/>
              </a:spcBef>
              <a:buFont typeface="Arial" panose="020B0604020202020204" pitchFamily="34" charset="0"/>
              <a:buChar char="•"/>
              <a:defRPr>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sz="2000" dirty="0">
                <a:solidFill>
                  <a:prstClr val="black">
                    <a:lumMod val="85000"/>
                    <a:lumOff val="15000"/>
                  </a:prstClr>
                </a:solidFill>
                <a:latin typeface="Times New Roman"/>
                <a:ea typeface="微软雅黑"/>
                <a:sym typeface="Times New Roman" panose="02020603050405020304" pitchFamily="18" charset="0"/>
              </a:rPr>
              <a:t>军用基础设施可靠性预测</a:t>
            </a:r>
          </a:p>
          <a:p>
            <a:pPr marL="0" indent="0">
              <a:buFont typeface="Wingdings" panose="05000000000000000000" pitchFamily="2" charset="2"/>
              <a:buNone/>
            </a:pPr>
            <a:r>
              <a:rPr lang="zh-CN" altLang="en-US" sz="2000" dirty="0">
                <a:solidFill>
                  <a:prstClr val="black">
                    <a:lumMod val="85000"/>
                    <a:lumOff val="15000"/>
                  </a:prstClr>
                </a:solidFill>
                <a:latin typeface="Times New Roman"/>
                <a:ea typeface="微软雅黑"/>
                <a:sym typeface="Times New Roman" panose="02020603050405020304" pitchFamily="18" charset="0"/>
              </a:rPr>
              <a:t>        军用基础设施可靠指数以及基础设施的基本信息建立模型，来预测在此期间其他军用基础设施的可靠性指数</a:t>
            </a:r>
          </a:p>
        </p:txBody>
      </p:sp>
      <p:graphicFrame>
        <p:nvGraphicFramePr>
          <p:cNvPr id="6" name="对象 5">
            <a:extLst>
              <a:ext uri="{FF2B5EF4-FFF2-40B4-BE49-F238E27FC236}">
                <a16:creationId xmlns:a16="http://schemas.microsoft.com/office/drawing/2014/main" id="{2BBAF066-628E-5CD8-671F-88629D625AB6}"/>
              </a:ext>
            </a:extLst>
          </p:cNvPr>
          <p:cNvGraphicFramePr>
            <a:graphicFrameLocks noChangeAspect="1"/>
          </p:cNvGraphicFramePr>
          <p:nvPr>
            <p:extLst>
              <p:ext uri="{D42A27DB-BD31-4B8C-83A1-F6EECF244321}">
                <p14:modId xmlns:p14="http://schemas.microsoft.com/office/powerpoint/2010/main" val="1577837509"/>
              </p:ext>
            </p:extLst>
          </p:nvPr>
        </p:nvGraphicFramePr>
        <p:xfrm>
          <a:off x="919163" y="2667001"/>
          <a:ext cx="5314950" cy="4057650"/>
        </p:xfrm>
        <a:graphic>
          <a:graphicData uri="http://schemas.openxmlformats.org/presentationml/2006/ole">
            <mc:AlternateContent xmlns:mc="http://schemas.openxmlformats.org/markup-compatibility/2006">
              <mc:Choice xmlns:v="urn:schemas-microsoft-com:vml" Requires="v">
                <p:oleObj name="公式" r:id="rId3" imgW="2362200" imgH="1803400" progId="Equation.3">
                  <p:embed/>
                </p:oleObj>
              </mc:Choice>
              <mc:Fallback>
                <p:oleObj name="公式" r:id="rId3" imgW="2362200" imgH="1803400" progId="Equation.3">
                  <p:embed/>
                  <p:pic>
                    <p:nvPicPr>
                      <p:cNvPr id="26" name="对象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2667001"/>
                        <a:ext cx="5314950" cy="405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descr="File:Linear regression.svg">
            <a:hlinkClick r:id="rId5"/>
            <a:extLst>
              <a:ext uri="{FF2B5EF4-FFF2-40B4-BE49-F238E27FC236}">
                <a16:creationId xmlns:a16="http://schemas.microsoft.com/office/drawing/2014/main" id="{4EFD2AB6-8F81-2994-9863-06404614D64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541890" y="3033845"/>
            <a:ext cx="3580082"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7256"/>
      </p:ext>
    </p:extLst>
  </p:cSld>
  <p:clrMapOvr>
    <a:masterClrMapping/>
  </p:clrMapOvr>
  <p:transition advTm="800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分类和预测</a:t>
            </a:r>
          </a:p>
        </p:txBody>
      </p:sp>
      <p:sp>
        <p:nvSpPr>
          <p:cNvPr id="18" name="Rectangle 3">
            <a:extLst>
              <a:ext uri="{FF2B5EF4-FFF2-40B4-BE49-F238E27FC236}">
                <a16:creationId xmlns:a16="http://schemas.microsoft.com/office/drawing/2014/main" id="{1ED38E13-E701-E02B-119E-60523BC5C168}"/>
              </a:ext>
            </a:extLst>
          </p:cNvPr>
          <p:cNvSpPr txBox="1">
            <a:spLocks noChangeArrowheads="1"/>
          </p:cNvSpPr>
          <p:nvPr/>
        </p:nvSpPr>
        <p:spPr bwMode="auto">
          <a:xfrm>
            <a:off x="457199" y="1600200"/>
            <a:ext cx="950323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p"/>
            </a:pPr>
            <a:r>
              <a:rPr lang="zh-CN" altLang="en-US" sz="2800" kern="0" dirty="0">
                <a:ea typeface="宋体" panose="02010600030101010101" pitchFamily="2" charset="-122"/>
              </a:rPr>
              <a:t>根据训练数据集和类标号属性，构建模型来分类现有数据，并用来分类新数据（分类），用来预测类型标志未知的对象类（预测）</a:t>
            </a:r>
          </a:p>
          <a:p>
            <a:pPr lvl="1" eaLnBrk="1" hangingPunct="1">
              <a:lnSpc>
                <a:spcPct val="90000"/>
              </a:lnSpc>
              <a:buFont typeface="Wingdings" panose="05000000000000000000" pitchFamily="2" charset="2"/>
              <a:buChar char="l"/>
            </a:pPr>
            <a:r>
              <a:rPr lang="zh-CN" altLang="en-US" sz="2400" kern="0" dirty="0">
                <a:ea typeface="宋体" panose="02010600030101010101" pitchFamily="2" charset="-122"/>
              </a:rPr>
              <a:t>比如：按气候将国家分类，按汽油消耗定额将汽车分类</a:t>
            </a:r>
          </a:p>
          <a:p>
            <a:pPr lvl="1" eaLnBrk="1" hangingPunct="1">
              <a:lnSpc>
                <a:spcPct val="90000"/>
              </a:lnSpc>
              <a:buFont typeface="Wingdings" panose="05000000000000000000" pitchFamily="2" charset="2"/>
              <a:buChar char="l"/>
            </a:pPr>
            <a:r>
              <a:rPr lang="zh-CN" altLang="en-US" sz="2400" kern="0" dirty="0">
                <a:ea typeface="宋体" panose="02010600030101010101" pitchFamily="2" charset="-122"/>
              </a:rPr>
              <a:t>导出模型的表示</a:t>
            </a:r>
            <a:r>
              <a:rPr lang="en-US" altLang="zh-CN" sz="2400" kern="0" dirty="0">
                <a:ea typeface="宋体" panose="02010600030101010101" pitchFamily="2" charset="-122"/>
              </a:rPr>
              <a:t>: </a:t>
            </a:r>
            <a:r>
              <a:rPr lang="zh-CN" altLang="en-US" sz="2400" kern="0" dirty="0">
                <a:ea typeface="宋体" panose="02010600030101010101" pitchFamily="2" charset="-122"/>
              </a:rPr>
              <a:t>判定树、分类规则、神经网络</a:t>
            </a:r>
          </a:p>
          <a:p>
            <a:pPr lvl="1" eaLnBrk="1" hangingPunct="1">
              <a:lnSpc>
                <a:spcPct val="90000"/>
              </a:lnSpc>
              <a:buFont typeface="Wingdings" panose="05000000000000000000" pitchFamily="2" charset="2"/>
              <a:buChar char="l"/>
            </a:pPr>
            <a:r>
              <a:rPr lang="zh-CN" altLang="en-US" sz="2400" kern="0" dirty="0">
                <a:ea typeface="宋体" panose="02010600030101010101" pitchFamily="2" charset="-122"/>
              </a:rPr>
              <a:t>可以用来预报某些未知的或丢失的数字值 </a:t>
            </a:r>
            <a:endParaRPr lang="en-US" altLang="zh-CN" sz="2400" kern="0" dirty="0">
              <a:ea typeface="宋体" panose="02010600030101010101" pitchFamily="2" charset="-122"/>
            </a:endParaRPr>
          </a:p>
          <a:p>
            <a:pPr marL="344487" lvl="1" indent="0" eaLnBrk="1" hangingPunct="1">
              <a:lnSpc>
                <a:spcPct val="90000"/>
              </a:lnSpc>
              <a:buNone/>
            </a:pPr>
            <a:endParaRPr lang="en-US" altLang="zh-CN" sz="2400" kern="0" dirty="0">
              <a:ea typeface="宋体" panose="02010600030101010101" pitchFamily="2" charset="-122"/>
            </a:endParaRPr>
          </a:p>
          <a:p>
            <a:pPr eaLnBrk="1" hangingPunct="1">
              <a:lnSpc>
                <a:spcPct val="90000"/>
              </a:lnSpc>
              <a:buFont typeface="Wingdings" panose="05000000000000000000" pitchFamily="2" charset="2"/>
              <a:buChar char="p"/>
            </a:pPr>
            <a:r>
              <a:rPr lang="zh-CN" altLang="en-US" sz="2800" kern="0" dirty="0">
                <a:ea typeface="宋体" panose="02010600030101010101" pitchFamily="2" charset="-122"/>
              </a:rPr>
              <a:t>经典方法：决策树、朴素贝叶斯分类、支持向量机、神经网络等</a:t>
            </a:r>
          </a:p>
        </p:txBody>
      </p:sp>
    </p:spTree>
    <p:extLst>
      <p:ext uri="{BB962C8B-B14F-4D97-AF65-F5344CB8AC3E}">
        <p14:creationId xmlns:p14="http://schemas.microsoft.com/office/powerpoint/2010/main" val="2430697341"/>
      </p:ext>
    </p:extLst>
  </p:cSld>
  <p:clrMapOvr>
    <a:masterClrMapping/>
  </p:clrMapOvr>
  <p:transition advTm="800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聚类</a:t>
            </a:r>
          </a:p>
        </p:txBody>
      </p:sp>
      <p:pic>
        <p:nvPicPr>
          <p:cNvPr id="2" name="Picture 8" descr="http://t1.gstatic.com/images?q=tbn:ANd9GcTEp1y--0szdzsTPfWcG1dspTESeFVXk6VcYEsiPqj_M6zf7W3Q">
            <a:extLst>
              <a:ext uri="{FF2B5EF4-FFF2-40B4-BE49-F238E27FC236}">
                <a16:creationId xmlns:a16="http://schemas.microsoft.com/office/drawing/2014/main" id="{83D47BFC-929F-0487-0C14-5E43AC205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34" y="2353837"/>
            <a:ext cx="16557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http://t1.gstatic.com/images?q=tbn:ANd9GcT2T3BuRm35nYTj7kUqD9IEUSvgLpCjFGCnkeSuPSi8vj97xatW">
            <a:extLst>
              <a:ext uri="{FF2B5EF4-FFF2-40B4-BE49-F238E27FC236}">
                <a16:creationId xmlns:a16="http://schemas.microsoft.com/office/drawing/2014/main" id="{418C2838-6104-DE06-A0E4-A65B4AA8A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416" y="3963359"/>
            <a:ext cx="20605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http://t2.gstatic.com/images?q=tbn:ANd9GcQ-BnInDj82KdTO9ervjtDj7iouqO0uAf-phuOQVp5L3KyzR562-Q">
            <a:extLst>
              <a:ext uri="{FF2B5EF4-FFF2-40B4-BE49-F238E27FC236}">
                <a16:creationId xmlns:a16="http://schemas.microsoft.com/office/drawing/2014/main" id="{6BC2519E-7180-4CF5-4E68-DB5542B71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484" y="1988839"/>
            <a:ext cx="1349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http://t0.gstatic.com/images?q=tbn:ANd9GcSlbqfuSozAtfJiu7tm4SMhZIjT8ev5DmFUYAE6DvBbNoab2yWmYOF-Dg">
            <a:extLst>
              <a:ext uri="{FF2B5EF4-FFF2-40B4-BE49-F238E27FC236}">
                <a16:creationId xmlns:a16="http://schemas.microsoft.com/office/drawing/2014/main" id="{1B9EE304-2C20-5F8B-C4A8-1E6654373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222" y="2642762"/>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descr="http://t0.gstatic.com/images?q=tbn:ANd9GcRer7JCY17WeW3ecZgIwuu5b6YHhtlL_hLSAH69oCxq_qqtD7fJbDwbwQ">
            <a:extLst>
              <a:ext uri="{FF2B5EF4-FFF2-40B4-BE49-F238E27FC236}">
                <a16:creationId xmlns:a16="http://schemas.microsoft.com/office/drawing/2014/main" id="{A391B05A-13E7-A020-CE97-5B699750F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459" y="4011187"/>
            <a:ext cx="9715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2" descr="http://t2.gstatic.com/images?q=tbn:ANd9GcTyWbce3G3W3EGj0jWshklBupvhkGwueHrmA6k36xehj--nWS4Dt5uLgN4">
            <a:extLst>
              <a:ext uri="{FF2B5EF4-FFF2-40B4-BE49-F238E27FC236}">
                <a16:creationId xmlns:a16="http://schemas.microsoft.com/office/drawing/2014/main" id="{6852BCB7-8CA9-8072-02DC-F6B335082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147" y="3741312"/>
            <a:ext cx="1038225" cy="114300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6" descr="http://t3.gstatic.com/images?q=tbn:ANd9GcQjd6GCoSmyBpNQhfSiojH4-F8yD48Ag54FRM5GxL4REetgozI_EA">
            <a:extLst>
              <a:ext uri="{FF2B5EF4-FFF2-40B4-BE49-F238E27FC236}">
                <a16:creationId xmlns:a16="http://schemas.microsoft.com/office/drawing/2014/main" id="{9913B9AA-4846-6FE7-3CE4-E13D2295B9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6413" y="3816719"/>
            <a:ext cx="122396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1">
            <a:extLst>
              <a:ext uri="{FF2B5EF4-FFF2-40B4-BE49-F238E27FC236}">
                <a16:creationId xmlns:a16="http://schemas.microsoft.com/office/drawing/2014/main" id="{1DFFF0C0-D6DE-3A4C-A34A-27106927CFAE}"/>
              </a:ext>
            </a:extLst>
          </p:cNvPr>
          <p:cNvSpPr/>
          <p:nvPr/>
        </p:nvSpPr>
        <p:spPr>
          <a:xfrm>
            <a:off x="1188111" y="2465756"/>
            <a:ext cx="4940970" cy="3249941"/>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96 w 4604703"/>
              <a:gd name="connsiteY0" fmla="*/ 1638114 h 3254276"/>
              <a:gd name="connsiteX1" fmla="*/ 2271239 w 4604703"/>
              <a:gd name="connsiteY1" fmla="*/ 3859 h 3254276"/>
              <a:gd name="connsiteX2" fmla="*/ 4436179 w 4604703"/>
              <a:gd name="connsiteY2" fmla="*/ 1984955 h 3254276"/>
              <a:gd name="connsiteX3" fmla="*/ 2512977 w 4604703"/>
              <a:gd name="connsiteY3" fmla="*/ 3251349 h 3254276"/>
              <a:gd name="connsiteX4" fmla="*/ 1196 w 4604703"/>
              <a:gd name="connsiteY4" fmla="*/ 1638114 h 3254276"/>
              <a:gd name="connsiteX0" fmla="*/ 1188 w 4604695"/>
              <a:gd name="connsiteY0" fmla="*/ 1655306 h 3271468"/>
              <a:gd name="connsiteX1" fmla="*/ 2271231 w 4604695"/>
              <a:gd name="connsiteY1" fmla="*/ 21051 h 3271468"/>
              <a:gd name="connsiteX2" fmla="*/ 4436171 w 4604695"/>
              <a:gd name="connsiteY2" fmla="*/ 2002147 h 3271468"/>
              <a:gd name="connsiteX3" fmla="*/ 2512969 w 4604695"/>
              <a:gd name="connsiteY3" fmla="*/ 3268541 h 3271468"/>
              <a:gd name="connsiteX4" fmla="*/ 1188 w 4604695"/>
              <a:gd name="connsiteY4" fmla="*/ 1655306 h 3271468"/>
              <a:gd name="connsiteX0" fmla="*/ 1173 w 4604680"/>
              <a:gd name="connsiteY0" fmla="*/ 1668351 h 3284513"/>
              <a:gd name="connsiteX1" fmla="*/ 2271216 w 4604680"/>
              <a:gd name="connsiteY1" fmla="*/ 34096 h 3284513"/>
              <a:gd name="connsiteX2" fmla="*/ 4436156 w 4604680"/>
              <a:gd name="connsiteY2" fmla="*/ 2015192 h 3284513"/>
              <a:gd name="connsiteX3" fmla="*/ 2512954 w 4604680"/>
              <a:gd name="connsiteY3" fmla="*/ 3281586 h 3284513"/>
              <a:gd name="connsiteX4" fmla="*/ 1173 w 4604680"/>
              <a:gd name="connsiteY4" fmla="*/ 1668351 h 328451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173 w 4647996"/>
              <a:gd name="connsiteY0" fmla="*/ 1668351 h 3287143"/>
              <a:gd name="connsiteX1" fmla="*/ 2271216 w 4647996"/>
              <a:gd name="connsiteY1" fmla="*/ 34096 h 3287143"/>
              <a:gd name="connsiteX2" fmla="*/ 4436156 w 4647996"/>
              <a:gd name="connsiteY2" fmla="*/ 2015192 h 3287143"/>
              <a:gd name="connsiteX3" fmla="*/ 2512954 w 4647996"/>
              <a:gd name="connsiteY3" fmla="*/ 3281586 h 3287143"/>
              <a:gd name="connsiteX4" fmla="*/ 1173 w 4647996"/>
              <a:gd name="connsiteY4" fmla="*/ 1668351 h 3287143"/>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30 w 5264438"/>
              <a:gd name="connsiteY0" fmla="*/ 1769003 h 3382238"/>
              <a:gd name="connsiteX1" fmla="*/ 2271273 w 5264438"/>
              <a:gd name="connsiteY1" fmla="*/ 134748 h 3382238"/>
              <a:gd name="connsiteX2" fmla="*/ 5087854 w 5264438"/>
              <a:gd name="connsiteY2" fmla="*/ 1769002 h 3382238"/>
              <a:gd name="connsiteX3" fmla="*/ 2513011 w 5264438"/>
              <a:gd name="connsiteY3" fmla="*/ 3382238 h 3382238"/>
              <a:gd name="connsiteX4" fmla="*/ 1230 w 5264438"/>
              <a:gd name="connsiteY4" fmla="*/ 1769003 h 3382238"/>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264488"/>
              <a:gd name="connsiteY0" fmla="*/ 1634255 h 3247490"/>
              <a:gd name="connsiteX1" fmla="*/ 2271323 w 5264488"/>
              <a:gd name="connsiteY1" fmla="*/ 0 h 3247490"/>
              <a:gd name="connsiteX2" fmla="*/ 5087904 w 5264488"/>
              <a:gd name="connsiteY2" fmla="*/ 1634254 h 3247490"/>
              <a:gd name="connsiteX3" fmla="*/ 2513061 w 5264488"/>
              <a:gd name="connsiteY3" fmla="*/ 3247490 h 3247490"/>
              <a:gd name="connsiteX4" fmla="*/ 1280 w 5264488"/>
              <a:gd name="connsiteY4" fmla="*/ 1634255 h 3247490"/>
              <a:gd name="connsiteX0" fmla="*/ 1280 w 5185302"/>
              <a:gd name="connsiteY0" fmla="*/ 1634255 h 3247490"/>
              <a:gd name="connsiteX1" fmla="*/ 2271323 w 5185302"/>
              <a:gd name="connsiteY1" fmla="*/ 0 h 3247490"/>
              <a:gd name="connsiteX2" fmla="*/ 5087904 w 5185302"/>
              <a:gd name="connsiteY2" fmla="*/ 1634254 h 3247490"/>
              <a:gd name="connsiteX3" fmla="*/ 2513061 w 5185302"/>
              <a:gd name="connsiteY3" fmla="*/ 3247490 h 3247490"/>
              <a:gd name="connsiteX4" fmla="*/ 1280 w 5185302"/>
              <a:gd name="connsiteY4" fmla="*/ 1634255 h 3247490"/>
              <a:gd name="connsiteX0" fmla="*/ 1246 w 4940970"/>
              <a:gd name="connsiteY0" fmla="*/ 1635372 h 3249941"/>
              <a:gd name="connsiteX1" fmla="*/ 2271289 w 4940970"/>
              <a:gd name="connsiteY1" fmla="*/ 1117 h 3249941"/>
              <a:gd name="connsiteX2" fmla="*/ 4835622 w 4940970"/>
              <a:gd name="connsiteY2" fmla="*/ 1814047 h 3249941"/>
              <a:gd name="connsiteX3" fmla="*/ 2513027 w 4940970"/>
              <a:gd name="connsiteY3" fmla="*/ 3248607 h 3249941"/>
              <a:gd name="connsiteX4" fmla="*/ 1246 w 4940970"/>
              <a:gd name="connsiteY4" fmla="*/ 1635372 h 3249941"/>
              <a:gd name="connsiteX0" fmla="*/ 1246 w 4940970"/>
              <a:gd name="connsiteY0" fmla="*/ 1635372 h 3249941"/>
              <a:gd name="connsiteX1" fmla="*/ 2271289 w 4940970"/>
              <a:gd name="connsiteY1" fmla="*/ 1117 h 3249941"/>
              <a:gd name="connsiteX2" fmla="*/ 4835622 w 4940970"/>
              <a:gd name="connsiteY2" fmla="*/ 1814047 h 3249941"/>
              <a:gd name="connsiteX3" fmla="*/ 2513027 w 4940970"/>
              <a:gd name="connsiteY3" fmla="*/ 3248607 h 3249941"/>
              <a:gd name="connsiteX4" fmla="*/ 1246 w 4940970"/>
              <a:gd name="connsiteY4" fmla="*/ 1635372 h 3249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0970" h="3249941">
                <a:moveTo>
                  <a:pt x="1246" y="1635372"/>
                </a:moveTo>
                <a:cubicBezTo>
                  <a:pt x="-49554" y="537076"/>
                  <a:pt x="1465560" y="-28662"/>
                  <a:pt x="2271289" y="1117"/>
                </a:cubicBezTo>
                <a:cubicBezTo>
                  <a:pt x="3077018" y="30896"/>
                  <a:pt x="1903237" y="881040"/>
                  <a:pt x="4835622" y="1814047"/>
                </a:cubicBezTo>
                <a:cubicBezTo>
                  <a:pt x="5434712" y="2810116"/>
                  <a:pt x="3318756" y="3278386"/>
                  <a:pt x="2513027" y="3248607"/>
                </a:cubicBezTo>
                <a:cubicBezTo>
                  <a:pt x="1707298" y="3218828"/>
                  <a:pt x="52046" y="2733668"/>
                  <a:pt x="1246" y="1635372"/>
                </a:cubicBezTo>
                <a:close/>
              </a:path>
            </a:pathLst>
          </a:custGeom>
          <a:noFill/>
          <a:ln w="25400" cap="flat" cmpd="sng" algn="ctr">
            <a:solidFill>
              <a:srgbClr val="FF66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Times New Roman"/>
              <a:ea typeface="微软雅黑"/>
              <a:cs typeface="+mn-cs"/>
            </a:endParaRPr>
          </a:p>
        </p:txBody>
      </p:sp>
      <p:sp>
        <p:nvSpPr>
          <p:cNvPr id="10" name="椭圆 1">
            <a:extLst>
              <a:ext uri="{FF2B5EF4-FFF2-40B4-BE49-F238E27FC236}">
                <a16:creationId xmlns:a16="http://schemas.microsoft.com/office/drawing/2014/main" id="{9FAD9170-628E-A983-049C-358FB67DFD20}"/>
              </a:ext>
            </a:extLst>
          </p:cNvPr>
          <p:cNvSpPr/>
          <p:nvPr/>
        </p:nvSpPr>
        <p:spPr>
          <a:xfrm>
            <a:off x="4139952" y="1988840"/>
            <a:ext cx="3775792" cy="3217698"/>
          </a:xfrm>
          <a:custGeom>
            <a:avLst/>
            <a:gdLst>
              <a:gd name="connsiteX0" fmla="*/ 0 w 5023562"/>
              <a:gd name="connsiteY0" fmla="*/ 1613235 h 3226469"/>
              <a:gd name="connsiteX1" fmla="*/ 2511781 w 5023562"/>
              <a:gd name="connsiteY1" fmla="*/ 0 h 3226469"/>
              <a:gd name="connsiteX2" fmla="*/ 5023562 w 5023562"/>
              <a:gd name="connsiteY2" fmla="*/ 1613235 h 3226469"/>
              <a:gd name="connsiteX3" fmla="*/ 2511781 w 5023562"/>
              <a:gd name="connsiteY3" fmla="*/ 3226470 h 3226469"/>
              <a:gd name="connsiteX4" fmla="*/ 0 w 5023562"/>
              <a:gd name="connsiteY4" fmla="*/ 1613235 h 3226469"/>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1268 w 5024830"/>
              <a:gd name="connsiteY0" fmla="*/ 1634255 h 3247490"/>
              <a:gd name="connsiteX1" fmla="*/ 2271311 w 5024830"/>
              <a:gd name="connsiteY1" fmla="*/ 0 h 3247490"/>
              <a:gd name="connsiteX2" fmla="*/ 5024830 w 5024830"/>
              <a:gd name="connsiteY2" fmla="*/ 1634255 h 3247490"/>
              <a:gd name="connsiteX3" fmla="*/ 2513049 w 5024830"/>
              <a:gd name="connsiteY3" fmla="*/ 3247490 h 3247490"/>
              <a:gd name="connsiteX4" fmla="*/ 1268 w 5024830"/>
              <a:gd name="connsiteY4" fmla="*/ 1634255 h 3247490"/>
              <a:gd name="connsiteX0" fmla="*/ 759 w 5024321"/>
              <a:gd name="connsiteY0" fmla="*/ 1813548 h 3426783"/>
              <a:gd name="connsiteX1" fmla="*/ 2270802 w 5024321"/>
              <a:gd name="connsiteY1" fmla="*/ 179293 h 3426783"/>
              <a:gd name="connsiteX2" fmla="*/ 5024321 w 5024321"/>
              <a:gd name="connsiteY2" fmla="*/ 1813548 h 3426783"/>
              <a:gd name="connsiteX3" fmla="*/ 2512540 w 5024321"/>
              <a:gd name="connsiteY3" fmla="*/ 3426783 h 3426783"/>
              <a:gd name="connsiteX4" fmla="*/ 759 w 5024321"/>
              <a:gd name="connsiteY4" fmla="*/ 1813548 h 3426783"/>
              <a:gd name="connsiteX0" fmla="*/ 759 w 5040798"/>
              <a:gd name="connsiteY0" fmla="*/ 1813548 h 3426783"/>
              <a:gd name="connsiteX1" fmla="*/ 2270802 w 5040798"/>
              <a:gd name="connsiteY1" fmla="*/ 179293 h 3426783"/>
              <a:gd name="connsiteX2" fmla="*/ 5024321 w 5040798"/>
              <a:gd name="connsiteY2" fmla="*/ 1813548 h 3426783"/>
              <a:gd name="connsiteX3" fmla="*/ 2512540 w 5040798"/>
              <a:gd name="connsiteY3" fmla="*/ 3426783 h 3426783"/>
              <a:gd name="connsiteX4" fmla="*/ 759 w 5040798"/>
              <a:gd name="connsiteY4" fmla="*/ 1813548 h 3426783"/>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804 w 4973687"/>
              <a:gd name="connsiteY0" fmla="*/ 1634274 h 3247552"/>
              <a:gd name="connsiteX1" fmla="*/ 2270847 w 4973687"/>
              <a:gd name="connsiteY1" fmla="*/ 19 h 3247552"/>
              <a:gd name="connsiteX2" fmla="*/ 4961304 w 4973687"/>
              <a:gd name="connsiteY2" fmla="*/ 1665805 h 3247552"/>
              <a:gd name="connsiteX3" fmla="*/ 2512585 w 4973687"/>
              <a:gd name="connsiteY3" fmla="*/ 3247509 h 3247552"/>
              <a:gd name="connsiteX4" fmla="*/ 804 w 4973687"/>
              <a:gd name="connsiteY4" fmla="*/ 1634274 h 3247552"/>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4974145"/>
              <a:gd name="connsiteY0" fmla="*/ 1634292 h 3247570"/>
              <a:gd name="connsiteX1" fmla="*/ 2271305 w 4974145"/>
              <a:gd name="connsiteY1" fmla="*/ 37 h 3247570"/>
              <a:gd name="connsiteX2" fmla="*/ 4961762 w 4974145"/>
              <a:gd name="connsiteY2" fmla="*/ 1665823 h 3247570"/>
              <a:gd name="connsiteX3" fmla="*/ 2513043 w 4974145"/>
              <a:gd name="connsiteY3" fmla="*/ 3247527 h 3247570"/>
              <a:gd name="connsiteX4" fmla="*/ 1262 w 4974145"/>
              <a:gd name="connsiteY4" fmla="*/ 1634292 h 3247570"/>
              <a:gd name="connsiteX0" fmla="*/ 1262 w 5105189"/>
              <a:gd name="connsiteY0" fmla="*/ 1634292 h 3247546"/>
              <a:gd name="connsiteX1" fmla="*/ 2271305 w 5105189"/>
              <a:gd name="connsiteY1" fmla="*/ 37 h 3247546"/>
              <a:gd name="connsiteX2" fmla="*/ 4961762 w 5105189"/>
              <a:gd name="connsiteY2" fmla="*/ 1665823 h 3247546"/>
              <a:gd name="connsiteX3" fmla="*/ 2513043 w 5105189"/>
              <a:gd name="connsiteY3" fmla="*/ 3247527 h 3247546"/>
              <a:gd name="connsiteX4" fmla="*/ 1262 w 5105189"/>
              <a:gd name="connsiteY4" fmla="*/ 1634292 h 3247546"/>
              <a:gd name="connsiteX0" fmla="*/ 1262 w 5135095"/>
              <a:gd name="connsiteY0" fmla="*/ 1634292 h 3267685"/>
              <a:gd name="connsiteX1" fmla="*/ 2271305 w 5135095"/>
              <a:gd name="connsiteY1" fmla="*/ 37 h 3267685"/>
              <a:gd name="connsiteX2" fmla="*/ 4961762 w 5135095"/>
              <a:gd name="connsiteY2" fmla="*/ 1665823 h 3267685"/>
              <a:gd name="connsiteX3" fmla="*/ 2513043 w 5135095"/>
              <a:gd name="connsiteY3" fmla="*/ 3247527 h 3267685"/>
              <a:gd name="connsiteX4" fmla="*/ 1262 w 5135095"/>
              <a:gd name="connsiteY4" fmla="*/ 1634292 h 3267685"/>
              <a:gd name="connsiteX0" fmla="*/ 3466 w 5158298"/>
              <a:gd name="connsiteY0" fmla="*/ 1634277 h 4027840"/>
              <a:gd name="connsiteX1" fmla="*/ 2273509 w 5158298"/>
              <a:gd name="connsiteY1" fmla="*/ 22 h 4027840"/>
              <a:gd name="connsiteX2" fmla="*/ 4963966 w 5158298"/>
              <a:gd name="connsiteY2" fmla="*/ 1665808 h 4027840"/>
              <a:gd name="connsiteX3" fmla="*/ 2788516 w 5158298"/>
              <a:gd name="connsiteY3" fmla="*/ 4014767 h 4027840"/>
              <a:gd name="connsiteX4" fmla="*/ 3466 w 5158298"/>
              <a:gd name="connsiteY4" fmla="*/ 1634277 h 4027840"/>
              <a:gd name="connsiteX0" fmla="*/ 3466 w 5121924"/>
              <a:gd name="connsiteY0" fmla="*/ 1634277 h 4014778"/>
              <a:gd name="connsiteX1" fmla="*/ 2273509 w 5121924"/>
              <a:gd name="connsiteY1" fmla="*/ 22 h 4014778"/>
              <a:gd name="connsiteX2" fmla="*/ 4963966 w 5121924"/>
              <a:gd name="connsiteY2" fmla="*/ 1665808 h 4014778"/>
              <a:gd name="connsiteX3" fmla="*/ 2788516 w 5121924"/>
              <a:gd name="connsiteY3" fmla="*/ 4014767 h 4014778"/>
              <a:gd name="connsiteX4" fmla="*/ 3466 w 5121924"/>
              <a:gd name="connsiteY4" fmla="*/ 1634277 h 4014778"/>
              <a:gd name="connsiteX0" fmla="*/ 16766 w 5135224"/>
              <a:gd name="connsiteY0" fmla="*/ 1634279 h 4014780"/>
              <a:gd name="connsiteX1" fmla="*/ 2286809 w 5135224"/>
              <a:gd name="connsiteY1" fmla="*/ 24 h 4014780"/>
              <a:gd name="connsiteX2" fmla="*/ 4977266 w 5135224"/>
              <a:gd name="connsiteY2" fmla="*/ 1665810 h 4014780"/>
              <a:gd name="connsiteX3" fmla="*/ 2801816 w 5135224"/>
              <a:gd name="connsiteY3" fmla="*/ 4014769 h 4014780"/>
              <a:gd name="connsiteX4" fmla="*/ 16766 w 5135224"/>
              <a:gd name="connsiteY4" fmla="*/ 1634279 h 4014780"/>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5494 w 4037905"/>
              <a:gd name="connsiteY0" fmla="*/ 1647578 h 4039303"/>
              <a:gd name="connsiteX1" fmla="*/ 2285537 w 4037905"/>
              <a:gd name="connsiteY1" fmla="*/ 13323 h 4039303"/>
              <a:gd name="connsiteX2" fmla="*/ 3788325 w 4037905"/>
              <a:gd name="connsiteY2" fmla="*/ 2477895 h 4039303"/>
              <a:gd name="connsiteX3" fmla="*/ 2800544 w 4037905"/>
              <a:gd name="connsiteY3" fmla="*/ 4028068 h 4039303"/>
              <a:gd name="connsiteX4" fmla="*/ 15494 w 4037905"/>
              <a:gd name="connsiteY4" fmla="*/ 1647578 h 4039303"/>
              <a:gd name="connsiteX0" fmla="*/ 16697 w 3813740"/>
              <a:gd name="connsiteY0" fmla="*/ 1759063 h 4032486"/>
              <a:gd name="connsiteX1" fmla="*/ 2066022 w 3813740"/>
              <a:gd name="connsiteY1" fmla="*/ 9194 h 4032486"/>
              <a:gd name="connsiteX2" fmla="*/ 3568810 w 3813740"/>
              <a:gd name="connsiteY2" fmla="*/ 2473766 h 4032486"/>
              <a:gd name="connsiteX3" fmla="*/ 2581029 w 3813740"/>
              <a:gd name="connsiteY3" fmla="*/ 4023939 h 4032486"/>
              <a:gd name="connsiteX4" fmla="*/ 16697 w 3813740"/>
              <a:gd name="connsiteY4" fmla="*/ 1759063 h 4032486"/>
              <a:gd name="connsiteX0" fmla="*/ 940 w 3797983"/>
              <a:gd name="connsiteY0" fmla="*/ 1758601 h 4032024"/>
              <a:gd name="connsiteX1" fmla="*/ 2050265 w 3797983"/>
              <a:gd name="connsiteY1" fmla="*/ 8732 h 4032024"/>
              <a:gd name="connsiteX2" fmla="*/ 3553053 w 3797983"/>
              <a:gd name="connsiteY2" fmla="*/ 2473304 h 4032024"/>
              <a:gd name="connsiteX3" fmla="*/ 2565272 w 3797983"/>
              <a:gd name="connsiteY3" fmla="*/ 4023477 h 4032024"/>
              <a:gd name="connsiteX4" fmla="*/ 940 w 3797983"/>
              <a:gd name="connsiteY4" fmla="*/ 1758601 h 4032024"/>
              <a:gd name="connsiteX0" fmla="*/ 3726 w 3800769"/>
              <a:gd name="connsiteY0" fmla="*/ 1758318 h 4031741"/>
              <a:gd name="connsiteX1" fmla="*/ 2053051 w 3800769"/>
              <a:gd name="connsiteY1" fmla="*/ 8449 h 4031741"/>
              <a:gd name="connsiteX2" fmla="*/ 3555839 w 3800769"/>
              <a:gd name="connsiteY2" fmla="*/ 2473021 h 4031741"/>
              <a:gd name="connsiteX3" fmla="*/ 2568058 w 3800769"/>
              <a:gd name="connsiteY3" fmla="*/ 4023194 h 4031741"/>
              <a:gd name="connsiteX4" fmla="*/ 3726 w 3800769"/>
              <a:gd name="connsiteY4" fmla="*/ 1758318 h 4031741"/>
              <a:gd name="connsiteX0" fmla="*/ 3033 w 3800076"/>
              <a:gd name="connsiteY0" fmla="*/ 1761127 h 4034550"/>
              <a:gd name="connsiteX1" fmla="*/ 2052358 w 3800076"/>
              <a:gd name="connsiteY1" fmla="*/ 11258 h 4034550"/>
              <a:gd name="connsiteX2" fmla="*/ 3555146 w 3800076"/>
              <a:gd name="connsiteY2" fmla="*/ 2475830 h 4034550"/>
              <a:gd name="connsiteX3" fmla="*/ 2567365 w 3800076"/>
              <a:gd name="connsiteY3" fmla="*/ 4026003 h 4034550"/>
              <a:gd name="connsiteX4" fmla="*/ 3033 w 3800076"/>
              <a:gd name="connsiteY4" fmla="*/ 1761127 h 4034550"/>
              <a:gd name="connsiteX0" fmla="*/ 23502 w 3820545"/>
              <a:gd name="connsiteY0" fmla="*/ 472406 h 2745829"/>
              <a:gd name="connsiteX1" fmla="*/ 1442207 w 3820545"/>
              <a:gd name="connsiteY1" fmla="*/ 46840 h 2745829"/>
              <a:gd name="connsiteX2" fmla="*/ 3575615 w 3820545"/>
              <a:gd name="connsiteY2" fmla="*/ 1187109 h 2745829"/>
              <a:gd name="connsiteX3" fmla="*/ 2587834 w 3820545"/>
              <a:gd name="connsiteY3" fmla="*/ 2737282 h 2745829"/>
              <a:gd name="connsiteX4" fmla="*/ 23502 w 3820545"/>
              <a:gd name="connsiteY4" fmla="*/ 472406 h 2745829"/>
              <a:gd name="connsiteX0" fmla="*/ 51039 w 3848082"/>
              <a:gd name="connsiteY0" fmla="*/ 552025 h 2825448"/>
              <a:gd name="connsiteX1" fmla="*/ 1469744 w 3848082"/>
              <a:gd name="connsiteY1" fmla="*/ 126459 h 2825448"/>
              <a:gd name="connsiteX2" fmla="*/ 3603152 w 3848082"/>
              <a:gd name="connsiteY2" fmla="*/ 1266728 h 2825448"/>
              <a:gd name="connsiteX3" fmla="*/ 2615371 w 3848082"/>
              <a:gd name="connsiteY3" fmla="*/ 2816901 h 2825448"/>
              <a:gd name="connsiteX4" fmla="*/ 51039 w 3848082"/>
              <a:gd name="connsiteY4" fmla="*/ 552025 h 2825448"/>
              <a:gd name="connsiteX0" fmla="*/ 51039 w 3848082"/>
              <a:gd name="connsiteY0" fmla="*/ 668272 h 2941695"/>
              <a:gd name="connsiteX1" fmla="*/ 1469744 w 3848082"/>
              <a:gd name="connsiteY1" fmla="*/ 242706 h 2941695"/>
              <a:gd name="connsiteX2" fmla="*/ 3603152 w 3848082"/>
              <a:gd name="connsiteY2" fmla="*/ 1382975 h 2941695"/>
              <a:gd name="connsiteX3" fmla="*/ 2615371 w 3848082"/>
              <a:gd name="connsiteY3" fmla="*/ 2933148 h 2941695"/>
              <a:gd name="connsiteX4" fmla="*/ 51039 w 3848082"/>
              <a:gd name="connsiteY4" fmla="*/ 668272 h 2941695"/>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848082"/>
              <a:gd name="connsiteY0" fmla="*/ 659176 h 2932599"/>
              <a:gd name="connsiteX1" fmla="*/ 1469744 w 3848082"/>
              <a:gd name="connsiteY1" fmla="*/ 233610 h 2932599"/>
              <a:gd name="connsiteX2" fmla="*/ 3603152 w 3848082"/>
              <a:gd name="connsiteY2" fmla="*/ 1373879 h 2932599"/>
              <a:gd name="connsiteX3" fmla="*/ 2615371 w 3848082"/>
              <a:gd name="connsiteY3" fmla="*/ 2924052 h 2932599"/>
              <a:gd name="connsiteX4" fmla="*/ 51039 w 3848082"/>
              <a:gd name="connsiteY4" fmla="*/ 659176 h 2932599"/>
              <a:gd name="connsiteX0" fmla="*/ 51039 w 3714954"/>
              <a:gd name="connsiteY0" fmla="*/ 659176 h 2935750"/>
              <a:gd name="connsiteX1" fmla="*/ 1469744 w 3714954"/>
              <a:gd name="connsiteY1" fmla="*/ 233610 h 2935750"/>
              <a:gd name="connsiteX2" fmla="*/ 3603152 w 3714954"/>
              <a:gd name="connsiteY2" fmla="*/ 1373879 h 2935750"/>
              <a:gd name="connsiteX3" fmla="*/ 2615371 w 3714954"/>
              <a:gd name="connsiteY3" fmla="*/ 2924052 h 2935750"/>
              <a:gd name="connsiteX4" fmla="*/ 51039 w 3714954"/>
              <a:gd name="connsiteY4" fmla="*/ 659176 h 2935750"/>
              <a:gd name="connsiteX0" fmla="*/ 15443 w 3679358"/>
              <a:gd name="connsiteY0" fmla="*/ 616997 h 2893571"/>
              <a:gd name="connsiteX1" fmla="*/ 1507720 w 3679358"/>
              <a:gd name="connsiteY1" fmla="*/ 149390 h 2893571"/>
              <a:gd name="connsiteX2" fmla="*/ 3567556 w 3679358"/>
              <a:gd name="connsiteY2" fmla="*/ 1331700 h 2893571"/>
              <a:gd name="connsiteX3" fmla="*/ 2579775 w 3679358"/>
              <a:gd name="connsiteY3" fmla="*/ 2881873 h 2893571"/>
              <a:gd name="connsiteX4" fmla="*/ 15443 w 3679358"/>
              <a:gd name="connsiteY4" fmla="*/ 616997 h 2893571"/>
              <a:gd name="connsiteX0" fmla="*/ 20048 w 3683963"/>
              <a:gd name="connsiteY0" fmla="*/ 480452 h 2757026"/>
              <a:gd name="connsiteX1" fmla="*/ 1512325 w 3683963"/>
              <a:gd name="connsiteY1" fmla="*/ 12845 h 2757026"/>
              <a:gd name="connsiteX2" fmla="*/ 3572161 w 3683963"/>
              <a:gd name="connsiteY2" fmla="*/ 1195155 h 2757026"/>
              <a:gd name="connsiteX3" fmla="*/ 2584380 w 3683963"/>
              <a:gd name="connsiteY3" fmla="*/ 2745328 h 2757026"/>
              <a:gd name="connsiteX4" fmla="*/ 20048 w 3683963"/>
              <a:gd name="connsiteY4" fmla="*/ 480452 h 2757026"/>
              <a:gd name="connsiteX0" fmla="*/ 22950 w 3686865"/>
              <a:gd name="connsiteY0" fmla="*/ 607001 h 2883575"/>
              <a:gd name="connsiteX1" fmla="*/ 1515227 w 3686865"/>
              <a:gd name="connsiteY1" fmla="*/ 139394 h 2883575"/>
              <a:gd name="connsiteX2" fmla="*/ 3575063 w 3686865"/>
              <a:gd name="connsiteY2" fmla="*/ 1321704 h 2883575"/>
              <a:gd name="connsiteX3" fmla="*/ 2587282 w 3686865"/>
              <a:gd name="connsiteY3" fmla="*/ 2871877 h 2883575"/>
              <a:gd name="connsiteX4" fmla="*/ 22950 w 3686865"/>
              <a:gd name="connsiteY4" fmla="*/ 607001 h 2883575"/>
              <a:gd name="connsiteX0" fmla="*/ 20049 w 3683964"/>
              <a:gd name="connsiteY0" fmla="*/ 530048 h 2806622"/>
              <a:gd name="connsiteX1" fmla="*/ 1512326 w 3683964"/>
              <a:gd name="connsiteY1" fmla="*/ 9890 h 2806622"/>
              <a:gd name="connsiteX2" fmla="*/ 3572162 w 3683964"/>
              <a:gd name="connsiteY2" fmla="*/ 1244751 h 2806622"/>
              <a:gd name="connsiteX3" fmla="*/ 2584381 w 3683964"/>
              <a:gd name="connsiteY3" fmla="*/ 2794924 h 2806622"/>
              <a:gd name="connsiteX4" fmla="*/ 20049 w 3683964"/>
              <a:gd name="connsiteY4" fmla="*/ 530048 h 2806622"/>
              <a:gd name="connsiteX0" fmla="*/ 19035 w 3736273"/>
              <a:gd name="connsiteY0" fmla="*/ 752681 h 2802871"/>
              <a:gd name="connsiteX1" fmla="*/ 1563864 w 3736273"/>
              <a:gd name="connsiteY1" fmla="*/ 11806 h 2802871"/>
              <a:gd name="connsiteX2" fmla="*/ 3623700 w 3736273"/>
              <a:gd name="connsiteY2" fmla="*/ 1246667 h 2802871"/>
              <a:gd name="connsiteX3" fmla="*/ 2635919 w 3736273"/>
              <a:gd name="connsiteY3" fmla="*/ 2796840 h 2802871"/>
              <a:gd name="connsiteX4" fmla="*/ 19035 w 3736273"/>
              <a:gd name="connsiteY4" fmla="*/ 752681 h 2802871"/>
              <a:gd name="connsiteX0" fmla="*/ 1895 w 3719133"/>
              <a:gd name="connsiteY0" fmla="*/ 767247 h 2817437"/>
              <a:gd name="connsiteX1" fmla="*/ 1546724 w 3719133"/>
              <a:gd name="connsiteY1" fmla="*/ 26372 h 2817437"/>
              <a:gd name="connsiteX2" fmla="*/ 3606560 w 3719133"/>
              <a:gd name="connsiteY2" fmla="*/ 1261233 h 2817437"/>
              <a:gd name="connsiteX3" fmla="*/ 2618779 w 3719133"/>
              <a:gd name="connsiteY3" fmla="*/ 2811406 h 2817437"/>
              <a:gd name="connsiteX4" fmla="*/ 1895 w 3719133"/>
              <a:gd name="connsiteY4" fmla="*/ 767247 h 2817437"/>
              <a:gd name="connsiteX0" fmla="*/ 19035 w 3736273"/>
              <a:gd name="connsiteY0" fmla="*/ 752682 h 2802872"/>
              <a:gd name="connsiteX1" fmla="*/ 1563864 w 3736273"/>
              <a:gd name="connsiteY1" fmla="*/ 11807 h 2802872"/>
              <a:gd name="connsiteX2" fmla="*/ 3623700 w 3736273"/>
              <a:gd name="connsiteY2" fmla="*/ 1246668 h 2802872"/>
              <a:gd name="connsiteX3" fmla="*/ 2635919 w 3736273"/>
              <a:gd name="connsiteY3" fmla="*/ 2796841 h 2802872"/>
              <a:gd name="connsiteX4" fmla="*/ 19035 w 3736273"/>
              <a:gd name="connsiteY4" fmla="*/ 752682 h 2802872"/>
              <a:gd name="connsiteX0" fmla="*/ 19035 w 3701368"/>
              <a:gd name="connsiteY0" fmla="*/ 752682 h 3185833"/>
              <a:gd name="connsiteX1" fmla="*/ 1563864 w 3701368"/>
              <a:gd name="connsiteY1" fmla="*/ 11807 h 3185833"/>
              <a:gd name="connsiteX2" fmla="*/ 3623700 w 3701368"/>
              <a:gd name="connsiteY2" fmla="*/ 1246668 h 3185833"/>
              <a:gd name="connsiteX3" fmla="*/ 2635919 w 3701368"/>
              <a:gd name="connsiteY3" fmla="*/ 2796841 h 3185833"/>
              <a:gd name="connsiteX4" fmla="*/ 19035 w 3701368"/>
              <a:gd name="connsiteY4" fmla="*/ 752682 h 3185833"/>
              <a:gd name="connsiteX0" fmla="*/ 19035 w 3701368"/>
              <a:gd name="connsiteY0" fmla="*/ 752682 h 3185833"/>
              <a:gd name="connsiteX1" fmla="*/ 1563864 w 3701368"/>
              <a:gd name="connsiteY1" fmla="*/ 11807 h 3185833"/>
              <a:gd name="connsiteX2" fmla="*/ 3623700 w 3701368"/>
              <a:gd name="connsiteY2" fmla="*/ 1246668 h 3185833"/>
              <a:gd name="connsiteX3" fmla="*/ 2635919 w 3701368"/>
              <a:gd name="connsiteY3" fmla="*/ 2796841 h 3185833"/>
              <a:gd name="connsiteX4" fmla="*/ 1049019 w 3701368"/>
              <a:gd name="connsiteY4" fmla="*/ 1331922 h 3185833"/>
              <a:gd name="connsiteX5" fmla="*/ 19035 w 3701368"/>
              <a:gd name="connsiteY5" fmla="*/ 752682 h 3185833"/>
              <a:gd name="connsiteX0" fmla="*/ 72530 w 3783702"/>
              <a:gd name="connsiteY0" fmla="*/ 748872 h 2794353"/>
              <a:gd name="connsiteX1" fmla="*/ 1617359 w 3783702"/>
              <a:gd name="connsiteY1" fmla="*/ 7997 h 2794353"/>
              <a:gd name="connsiteX2" fmla="*/ 3677195 w 3783702"/>
              <a:gd name="connsiteY2" fmla="*/ 1242858 h 2794353"/>
              <a:gd name="connsiteX3" fmla="*/ 2689414 w 3783702"/>
              <a:gd name="connsiteY3" fmla="*/ 2793031 h 2794353"/>
              <a:gd name="connsiteX4" fmla="*/ 503424 w 3783702"/>
              <a:gd name="connsiteY4" fmla="*/ 1498254 h 2794353"/>
              <a:gd name="connsiteX5" fmla="*/ 72530 w 3783702"/>
              <a:gd name="connsiteY5" fmla="*/ 748872 h 2794353"/>
              <a:gd name="connsiteX0" fmla="*/ 72530 w 3783702"/>
              <a:gd name="connsiteY0" fmla="*/ 748872 h 2794281"/>
              <a:gd name="connsiteX1" fmla="*/ 1617359 w 3783702"/>
              <a:gd name="connsiteY1" fmla="*/ 7997 h 2794281"/>
              <a:gd name="connsiteX2" fmla="*/ 3677195 w 3783702"/>
              <a:gd name="connsiteY2" fmla="*/ 1242858 h 2794281"/>
              <a:gd name="connsiteX3" fmla="*/ 2689414 w 3783702"/>
              <a:gd name="connsiteY3" fmla="*/ 2793031 h 2794281"/>
              <a:gd name="connsiteX4" fmla="*/ 503424 w 3783702"/>
              <a:gd name="connsiteY4" fmla="*/ 1498254 h 2794281"/>
              <a:gd name="connsiteX5" fmla="*/ 72530 w 3783702"/>
              <a:gd name="connsiteY5" fmla="*/ 748872 h 2794281"/>
              <a:gd name="connsiteX0" fmla="*/ 72530 w 3775792"/>
              <a:gd name="connsiteY0" fmla="*/ 748872 h 2971689"/>
              <a:gd name="connsiteX1" fmla="*/ 1617359 w 3775792"/>
              <a:gd name="connsiteY1" fmla="*/ 7997 h 2971689"/>
              <a:gd name="connsiteX2" fmla="*/ 3677195 w 3775792"/>
              <a:gd name="connsiteY2" fmla="*/ 1242858 h 2971689"/>
              <a:gd name="connsiteX3" fmla="*/ 2689414 w 3775792"/>
              <a:gd name="connsiteY3" fmla="*/ 2793031 h 2971689"/>
              <a:gd name="connsiteX4" fmla="*/ 503424 w 3775792"/>
              <a:gd name="connsiteY4" fmla="*/ 1498254 h 2971689"/>
              <a:gd name="connsiteX5" fmla="*/ 72530 w 3775792"/>
              <a:gd name="connsiteY5" fmla="*/ 748872 h 297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5792" h="2971689">
                <a:moveTo>
                  <a:pt x="72530" y="748872"/>
                </a:moveTo>
                <a:cubicBezTo>
                  <a:pt x="258186" y="500496"/>
                  <a:pt x="1016582" y="-74334"/>
                  <a:pt x="1617359" y="7997"/>
                </a:cubicBezTo>
                <a:cubicBezTo>
                  <a:pt x="2218136" y="90328"/>
                  <a:pt x="2804836" y="68113"/>
                  <a:pt x="3677195" y="1242858"/>
                </a:cubicBezTo>
                <a:cubicBezTo>
                  <a:pt x="4087099" y="2102292"/>
                  <a:pt x="3113272" y="3461058"/>
                  <a:pt x="2689414" y="2793031"/>
                </a:cubicBezTo>
                <a:cubicBezTo>
                  <a:pt x="2265556" y="2125004"/>
                  <a:pt x="1549171" y="1778897"/>
                  <a:pt x="503424" y="1498254"/>
                </a:cubicBezTo>
                <a:cubicBezTo>
                  <a:pt x="67277" y="1157561"/>
                  <a:pt x="-113126" y="997248"/>
                  <a:pt x="72530" y="748872"/>
                </a:cubicBezTo>
                <a:close/>
              </a:path>
            </a:pathLst>
          </a:custGeom>
          <a:noFill/>
          <a:ln w="25400" cap="flat" cmpd="sng" algn="ctr">
            <a:solidFill>
              <a:srgbClr val="13548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Times New Roman"/>
              <a:ea typeface="微软雅黑"/>
              <a:cs typeface="+mn-cs"/>
            </a:endParaRPr>
          </a:p>
        </p:txBody>
      </p:sp>
    </p:spTree>
    <p:extLst>
      <p:ext uri="{BB962C8B-B14F-4D97-AF65-F5344CB8AC3E}">
        <p14:creationId xmlns:p14="http://schemas.microsoft.com/office/powerpoint/2010/main" val="2397895843"/>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聚类</a:t>
            </a:r>
          </a:p>
        </p:txBody>
      </p:sp>
      <p:pic>
        <p:nvPicPr>
          <p:cNvPr id="2" name="图片 1">
            <a:extLst>
              <a:ext uri="{FF2B5EF4-FFF2-40B4-BE49-F238E27FC236}">
                <a16:creationId xmlns:a16="http://schemas.microsoft.com/office/drawing/2014/main" id="{BF244BAA-1C2A-A6BB-2782-8DA5DD432A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9960" y="1149456"/>
            <a:ext cx="4854361" cy="2499577"/>
          </a:xfrm>
          <a:prstGeom prst="rect">
            <a:avLst/>
          </a:prstGeom>
        </p:spPr>
      </p:pic>
      <p:pic>
        <p:nvPicPr>
          <p:cNvPr id="3" name="图片 2">
            <a:extLst>
              <a:ext uri="{FF2B5EF4-FFF2-40B4-BE49-F238E27FC236}">
                <a16:creationId xmlns:a16="http://schemas.microsoft.com/office/drawing/2014/main" id="{A560A84B-6801-B906-CE24-0F6F17594D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9960" y="3885760"/>
            <a:ext cx="4860540" cy="2407156"/>
          </a:xfrm>
          <a:prstGeom prst="rect">
            <a:avLst/>
          </a:prstGeom>
        </p:spPr>
      </p:pic>
      <p:sp>
        <p:nvSpPr>
          <p:cNvPr id="4" name="矩形 7">
            <a:extLst>
              <a:ext uri="{FF2B5EF4-FFF2-40B4-BE49-F238E27FC236}">
                <a16:creationId xmlns:a16="http://schemas.microsoft.com/office/drawing/2014/main" id="{C1722930-550B-2B84-DDAC-C2C17DE2C54F}"/>
              </a:ext>
            </a:extLst>
          </p:cNvPr>
          <p:cNvSpPr>
            <a:spLocks noChangeArrowheads="1"/>
          </p:cNvSpPr>
          <p:nvPr/>
        </p:nvSpPr>
        <p:spPr bwMode="auto">
          <a:xfrm>
            <a:off x="3503564" y="6442044"/>
            <a:ext cx="364715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783">
              <a:defRPr/>
            </a:pPr>
            <a:r>
              <a:rPr kumimoji="1" lang="zh-CN" altLang="en-US" sz="1500" dirty="0">
                <a:solidFill>
                  <a:prstClr val="white"/>
                </a:solidFill>
                <a:latin typeface="微软雅黑 Light" panose="020B0502040204020203" pitchFamily="34" charset="-122"/>
                <a:ea typeface="微软雅黑 Light" panose="020B0502040204020203" pitchFamily="34" charset="-122"/>
              </a:rPr>
              <a:t>网课</a:t>
            </a:r>
            <a:r>
              <a:rPr kumimoji="1" lang="zh-CN" altLang="en-US" sz="1500" dirty="0">
                <a:solidFill>
                  <a:srgbClr val="FF0000"/>
                </a:solidFill>
                <a:latin typeface="微软雅黑 Light" panose="020B0502040204020203" pitchFamily="34" charset="-122"/>
                <a:ea typeface="微软雅黑 Light" panose="020B0502040204020203" pitchFamily="34" charset="-122"/>
              </a:rPr>
              <a:t>聚类技术：军用目标和民用目标区分</a:t>
            </a:r>
            <a:endParaRPr kumimoji="1" lang="en-US" altLang="zh-CN" sz="1500" dirty="0">
              <a:solidFill>
                <a:srgbClr val="FF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74325826"/>
      </p:ext>
    </p:extLst>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聚类</a:t>
            </a:r>
          </a:p>
        </p:txBody>
      </p:sp>
      <p:sp>
        <p:nvSpPr>
          <p:cNvPr id="5" name="Rectangle 3">
            <a:extLst>
              <a:ext uri="{FF2B5EF4-FFF2-40B4-BE49-F238E27FC236}">
                <a16:creationId xmlns:a16="http://schemas.microsoft.com/office/drawing/2014/main" id="{43A634D3-8F9C-A53D-D5BF-F96CF4B0CA63}"/>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Char char="p"/>
            </a:pPr>
            <a:r>
              <a:rPr lang="zh-CN" altLang="en-US" kern="0" dirty="0">
                <a:ea typeface="宋体" panose="02010600030101010101" pitchFamily="2" charset="-122"/>
              </a:rPr>
              <a:t>聚类：</a:t>
            </a:r>
          </a:p>
          <a:p>
            <a:pPr lvl="1" eaLnBrk="1" hangingPunct="1">
              <a:buFont typeface="Wingdings" panose="05000000000000000000" pitchFamily="2" charset="2"/>
              <a:buChar char="l"/>
            </a:pPr>
            <a:r>
              <a:rPr lang="zh-CN" altLang="en-US" kern="0" dirty="0">
                <a:ea typeface="宋体" panose="02010600030101010101" pitchFamily="2" charset="-122"/>
              </a:rPr>
              <a:t>将物理或抽象对象的集合分组成为由类似的对象组成的多个类的过程。</a:t>
            </a:r>
          </a:p>
          <a:p>
            <a:pPr lvl="1" eaLnBrk="1" hangingPunct="1">
              <a:buFont typeface="Wingdings" panose="05000000000000000000" pitchFamily="2" charset="2"/>
              <a:buChar char="l"/>
            </a:pPr>
            <a:r>
              <a:rPr lang="zh-CN" altLang="en-US" kern="0" dirty="0">
                <a:ea typeface="宋体" panose="02010600030101010101" pitchFamily="2" charset="-122"/>
              </a:rPr>
              <a:t>最大化类内的相似性和最小化类间的相似性</a:t>
            </a:r>
            <a:endParaRPr lang="en-US" altLang="zh-CN" kern="0" dirty="0">
              <a:ea typeface="宋体" panose="02010600030101010101" pitchFamily="2" charset="-122"/>
            </a:endParaRPr>
          </a:p>
          <a:p>
            <a:pPr lvl="1" eaLnBrk="1" hangingPunct="1"/>
            <a:endParaRPr lang="zh-CN" altLang="en-US" kern="0" dirty="0">
              <a:ea typeface="宋体" panose="02010600030101010101" pitchFamily="2" charset="-122"/>
            </a:endParaRPr>
          </a:p>
          <a:p>
            <a:pPr eaLnBrk="1" hangingPunct="1">
              <a:buFont typeface="Wingdings" panose="05000000000000000000" pitchFamily="2" charset="2"/>
              <a:buChar char="p"/>
            </a:pPr>
            <a:r>
              <a:rPr lang="zh-CN" altLang="en-US" kern="0" dirty="0">
                <a:ea typeface="宋体" panose="02010600030101010101" pitchFamily="2" charset="-122"/>
              </a:rPr>
              <a:t>例：对</a:t>
            </a:r>
            <a:r>
              <a:rPr lang="en-US" altLang="zh-CN" kern="0" dirty="0">
                <a:ea typeface="宋体" panose="02010600030101010101" pitchFamily="2" charset="-122"/>
              </a:rPr>
              <a:t>WEB</a:t>
            </a:r>
            <a:r>
              <a:rPr lang="zh-CN" altLang="en-US" kern="0" dirty="0">
                <a:ea typeface="宋体" panose="02010600030101010101" pitchFamily="2" charset="-122"/>
              </a:rPr>
              <a:t>日志的数据进行聚类，以发现相同的用户访问模式</a:t>
            </a:r>
          </a:p>
        </p:txBody>
      </p:sp>
    </p:spTree>
    <p:extLst>
      <p:ext uri="{BB962C8B-B14F-4D97-AF65-F5344CB8AC3E}">
        <p14:creationId xmlns:p14="http://schemas.microsoft.com/office/powerpoint/2010/main" val="3498714765"/>
      </p:ext>
    </p:extLst>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聚类</a:t>
            </a:r>
          </a:p>
        </p:txBody>
      </p:sp>
      <p:grpSp>
        <p:nvGrpSpPr>
          <p:cNvPr id="2" name="组合 1">
            <a:extLst>
              <a:ext uri="{FF2B5EF4-FFF2-40B4-BE49-F238E27FC236}">
                <a16:creationId xmlns:a16="http://schemas.microsoft.com/office/drawing/2014/main" id="{11CBE427-51DC-935D-3B3F-F88579C2E22A}"/>
              </a:ext>
            </a:extLst>
          </p:cNvPr>
          <p:cNvGrpSpPr/>
          <p:nvPr/>
        </p:nvGrpSpPr>
        <p:grpSpPr>
          <a:xfrm>
            <a:off x="1655676" y="1520788"/>
            <a:ext cx="5701886" cy="4766577"/>
            <a:chOff x="2317750" y="2289175"/>
            <a:chExt cx="4464050" cy="3731789"/>
          </a:xfrm>
        </p:grpSpPr>
        <p:sp>
          <p:nvSpPr>
            <p:cNvPr id="3" name="AutoShape 5">
              <a:extLst>
                <a:ext uri="{FF2B5EF4-FFF2-40B4-BE49-F238E27FC236}">
                  <a16:creationId xmlns:a16="http://schemas.microsoft.com/office/drawing/2014/main" id="{3CF30237-56EA-D6F7-2EF0-C7A174ABF9FA}"/>
                </a:ext>
              </a:extLst>
            </p:cNvPr>
            <p:cNvSpPr>
              <a:spLocks noChangeArrowheads="1"/>
            </p:cNvSpPr>
            <p:nvPr/>
          </p:nvSpPr>
          <p:spPr bwMode="auto">
            <a:xfrm>
              <a:off x="6096000" y="2389188"/>
              <a:ext cx="571500" cy="4953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sym typeface="Times New Roman" panose="02020603050405020304" pitchFamily="18" charset="0"/>
              </a:endParaRPr>
            </a:p>
          </p:txBody>
        </p:sp>
        <p:grpSp>
          <p:nvGrpSpPr>
            <p:cNvPr id="4" name="Group 6">
              <a:extLst>
                <a:ext uri="{FF2B5EF4-FFF2-40B4-BE49-F238E27FC236}">
                  <a16:creationId xmlns:a16="http://schemas.microsoft.com/office/drawing/2014/main" id="{A14B588F-FF93-F10A-EFF1-6D9A1A4EB32E}"/>
                </a:ext>
              </a:extLst>
            </p:cNvPr>
            <p:cNvGrpSpPr>
              <a:grpSpLocks/>
            </p:cNvGrpSpPr>
            <p:nvPr/>
          </p:nvGrpSpPr>
          <p:grpSpPr bwMode="auto">
            <a:xfrm>
              <a:off x="4113213" y="2289175"/>
              <a:ext cx="611187" cy="595313"/>
              <a:chOff x="5399" y="2453"/>
              <a:chExt cx="962" cy="937"/>
            </a:xfrm>
          </p:grpSpPr>
          <p:sp>
            <p:nvSpPr>
              <p:cNvPr id="30" name="Oval 7">
                <a:extLst>
                  <a:ext uri="{FF2B5EF4-FFF2-40B4-BE49-F238E27FC236}">
                    <a16:creationId xmlns:a16="http://schemas.microsoft.com/office/drawing/2014/main" id="{1F142C3C-F2B8-5328-7F95-C01D46067530}"/>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1" name="Oval 8">
                <a:extLst>
                  <a:ext uri="{FF2B5EF4-FFF2-40B4-BE49-F238E27FC236}">
                    <a16:creationId xmlns:a16="http://schemas.microsoft.com/office/drawing/2014/main" id="{5D6AF108-B46A-DE12-7337-5A65B0786CE7}"/>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2" name="Oval 9">
                <a:extLst>
                  <a:ext uri="{FF2B5EF4-FFF2-40B4-BE49-F238E27FC236}">
                    <a16:creationId xmlns:a16="http://schemas.microsoft.com/office/drawing/2014/main" id="{87372A91-1733-6859-219F-DA852C2A3BAD}"/>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AutoShape 10">
                <a:extLst>
                  <a:ext uri="{FF2B5EF4-FFF2-40B4-BE49-F238E27FC236}">
                    <a16:creationId xmlns:a16="http://schemas.microsoft.com/office/drawing/2014/main" id="{BF1B5C6E-F0B0-2234-9CC6-68073C97A289}"/>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5" name="AutoShape 11">
              <a:extLst>
                <a:ext uri="{FF2B5EF4-FFF2-40B4-BE49-F238E27FC236}">
                  <a16:creationId xmlns:a16="http://schemas.microsoft.com/office/drawing/2014/main" id="{9BE7489C-C53B-29A3-8B42-21DA8C73DDD5}"/>
                </a:ext>
              </a:extLst>
            </p:cNvPr>
            <p:cNvSpPr>
              <a:spLocks noChangeArrowheads="1"/>
            </p:cNvSpPr>
            <p:nvPr/>
          </p:nvSpPr>
          <p:spPr bwMode="auto">
            <a:xfrm>
              <a:off x="5067300" y="2289175"/>
              <a:ext cx="571500" cy="595313"/>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 name="Group 12">
              <a:extLst>
                <a:ext uri="{FF2B5EF4-FFF2-40B4-BE49-F238E27FC236}">
                  <a16:creationId xmlns:a16="http://schemas.microsoft.com/office/drawing/2014/main" id="{0B13CFB6-CD22-119F-0F8F-72072209D1F1}"/>
                </a:ext>
              </a:extLst>
            </p:cNvPr>
            <p:cNvGrpSpPr>
              <a:grpSpLocks/>
            </p:cNvGrpSpPr>
            <p:nvPr/>
          </p:nvGrpSpPr>
          <p:grpSpPr bwMode="auto">
            <a:xfrm>
              <a:off x="3124200" y="2289175"/>
              <a:ext cx="571500" cy="595313"/>
              <a:chOff x="5040" y="4014"/>
              <a:chExt cx="1080" cy="1092"/>
            </a:xfrm>
          </p:grpSpPr>
          <p:sp>
            <p:nvSpPr>
              <p:cNvPr id="28" name="AutoShape 13">
                <a:extLst>
                  <a:ext uri="{FF2B5EF4-FFF2-40B4-BE49-F238E27FC236}">
                    <a16:creationId xmlns:a16="http://schemas.microsoft.com/office/drawing/2014/main" id="{B62AF60F-5D4A-BB50-5114-84157E2B5F69}"/>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sym typeface="Times New Roman" panose="02020603050405020304" pitchFamily="18" charset="0"/>
                </a:endParaRPr>
              </a:p>
            </p:txBody>
          </p:sp>
          <p:sp>
            <p:nvSpPr>
              <p:cNvPr id="29" name="AutoShape 14">
                <a:extLst>
                  <a:ext uri="{FF2B5EF4-FFF2-40B4-BE49-F238E27FC236}">
                    <a16:creationId xmlns:a16="http://schemas.microsoft.com/office/drawing/2014/main" id="{0FCFC400-9E67-252C-1983-FBF0DBAC80D4}"/>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7" name="Rectangle 16">
              <a:extLst>
                <a:ext uri="{FF2B5EF4-FFF2-40B4-BE49-F238E27FC236}">
                  <a16:creationId xmlns:a16="http://schemas.microsoft.com/office/drawing/2014/main" id="{F4292E54-F267-E9C0-6B6E-A9B0AD1014FE}"/>
                </a:ext>
              </a:extLst>
            </p:cNvPr>
            <p:cNvSpPr>
              <a:spLocks noChangeArrowheads="1"/>
            </p:cNvSpPr>
            <p:nvPr/>
          </p:nvSpPr>
          <p:spPr bwMode="auto">
            <a:xfrm>
              <a:off x="3009900" y="3181350"/>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Rectangle 17">
              <a:extLst>
                <a:ext uri="{FF2B5EF4-FFF2-40B4-BE49-F238E27FC236}">
                  <a16:creationId xmlns:a16="http://schemas.microsoft.com/office/drawing/2014/main" id="{884CDE1C-9CA0-01E7-B4CE-6B088D3DA1A9}"/>
                </a:ext>
              </a:extLst>
            </p:cNvPr>
            <p:cNvSpPr>
              <a:spLocks noChangeArrowheads="1"/>
            </p:cNvSpPr>
            <p:nvPr/>
          </p:nvSpPr>
          <p:spPr bwMode="auto">
            <a:xfrm>
              <a:off x="3009900" y="3875088"/>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 name="Rectangle 18">
              <a:extLst>
                <a:ext uri="{FF2B5EF4-FFF2-40B4-BE49-F238E27FC236}">
                  <a16:creationId xmlns:a16="http://schemas.microsoft.com/office/drawing/2014/main" id="{D080E936-DE97-37F1-EA3F-1E23C75965E1}"/>
                </a:ext>
              </a:extLst>
            </p:cNvPr>
            <p:cNvSpPr>
              <a:spLocks noChangeArrowheads="1"/>
            </p:cNvSpPr>
            <p:nvPr/>
          </p:nvSpPr>
          <p:spPr bwMode="auto">
            <a:xfrm>
              <a:off x="3009900" y="4567238"/>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 name="Rectangle 19">
              <a:extLst>
                <a:ext uri="{FF2B5EF4-FFF2-40B4-BE49-F238E27FC236}">
                  <a16:creationId xmlns:a16="http://schemas.microsoft.com/office/drawing/2014/main" id="{0C3E052F-1699-FDB3-ECDF-5818CEB9997A}"/>
                </a:ext>
              </a:extLst>
            </p:cNvPr>
            <p:cNvSpPr>
              <a:spLocks noChangeArrowheads="1"/>
            </p:cNvSpPr>
            <p:nvPr/>
          </p:nvSpPr>
          <p:spPr bwMode="auto">
            <a:xfrm>
              <a:off x="3009900" y="5260975"/>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Rectangle 21">
              <a:extLst>
                <a:ext uri="{FF2B5EF4-FFF2-40B4-BE49-F238E27FC236}">
                  <a16:creationId xmlns:a16="http://schemas.microsoft.com/office/drawing/2014/main" id="{6A4644F5-F5AD-0E17-8813-103C8E87DFA3}"/>
                </a:ext>
              </a:extLst>
            </p:cNvPr>
            <p:cNvSpPr>
              <a:spLocks noChangeArrowheads="1"/>
            </p:cNvSpPr>
            <p:nvPr/>
          </p:nvSpPr>
          <p:spPr bwMode="auto">
            <a:xfrm>
              <a:off x="4038600" y="3181350"/>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Rectangle 22">
              <a:extLst>
                <a:ext uri="{FF2B5EF4-FFF2-40B4-BE49-F238E27FC236}">
                  <a16:creationId xmlns:a16="http://schemas.microsoft.com/office/drawing/2014/main" id="{EF249DDF-88E2-95E4-05FE-FC0079989E04}"/>
                </a:ext>
              </a:extLst>
            </p:cNvPr>
            <p:cNvSpPr>
              <a:spLocks noChangeArrowheads="1"/>
            </p:cNvSpPr>
            <p:nvPr/>
          </p:nvSpPr>
          <p:spPr bwMode="auto">
            <a:xfrm>
              <a:off x="4038600" y="3875088"/>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 name="Rectangle 23">
              <a:extLst>
                <a:ext uri="{FF2B5EF4-FFF2-40B4-BE49-F238E27FC236}">
                  <a16:creationId xmlns:a16="http://schemas.microsoft.com/office/drawing/2014/main" id="{890F7CC7-8A96-7D6A-F797-F85771123807}"/>
                </a:ext>
              </a:extLst>
            </p:cNvPr>
            <p:cNvSpPr>
              <a:spLocks noChangeArrowheads="1"/>
            </p:cNvSpPr>
            <p:nvPr/>
          </p:nvSpPr>
          <p:spPr bwMode="auto">
            <a:xfrm>
              <a:off x="4038600" y="4567238"/>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Rectangle 24">
              <a:extLst>
                <a:ext uri="{FF2B5EF4-FFF2-40B4-BE49-F238E27FC236}">
                  <a16:creationId xmlns:a16="http://schemas.microsoft.com/office/drawing/2014/main" id="{091A4143-0033-C62E-4B83-08B66ABD4701}"/>
                </a:ext>
              </a:extLst>
            </p:cNvPr>
            <p:cNvSpPr>
              <a:spLocks noChangeArrowheads="1"/>
            </p:cNvSpPr>
            <p:nvPr/>
          </p:nvSpPr>
          <p:spPr bwMode="auto">
            <a:xfrm>
              <a:off x="4038600" y="5260975"/>
              <a:ext cx="685800" cy="495300"/>
            </a:xfrm>
            <a:prstGeom prst="rect">
              <a:avLst/>
            </a:prstGeom>
            <a:noFill/>
            <a:ln w="9525"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Rectangle 26">
              <a:extLst>
                <a:ext uri="{FF2B5EF4-FFF2-40B4-BE49-F238E27FC236}">
                  <a16:creationId xmlns:a16="http://schemas.microsoft.com/office/drawing/2014/main" id="{8BABC1CF-46EE-141C-FCC8-C8AC4284335F}"/>
                </a:ext>
              </a:extLst>
            </p:cNvPr>
            <p:cNvSpPr>
              <a:spLocks noChangeArrowheads="1"/>
            </p:cNvSpPr>
            <p:nvPr/>
          </p:nvSpPr>
          <p:spPr bwMode="auto">
            <a:xfrm>
              <a:off x="5067300" y="3181350"/>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Rectangle 27">
              <a:extLst>
                <a:ext uri="{FF2B5EF4-FFF2-40B4-BE49-F238E27FC236}">
                  <a16:creationId xmlns:a16="http://schemas.microsoft.com/office/drawing/2014/main" id="{73F6D393-197A-A955-11B6-EE89A639B780}"/>
                </a:ext>
              </a:extLst>
            </p:cNvPr>
            <p:cNvSpPr>
              <a:spLocks noChangeArrowheads="1"/>
            </p:cNvSpPr>
            <p:nvPr/>
          </p:nvSpPr>
          <p:spPr bwMode="auto">
            <a:xfrm>
              <a:off x="5067300" y="3875088"/>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 name="Rectangle 28">
              <a:extLst>
                <a:ext uri="{FF2B5EF4-FFF2-40B4-BE49-F238E27FC236}">
                  <a16:creationId xmlns:a16="http://schemas.microsoft.com/office/drawing/2014/main" id="{40AF3413-7F5F-8E64-AA92-D5D2034AADFD}"/>
                </a:ext>
              </a:extLst>
            </p:cNvPr>
            <p:cNvSpPr>
              <a:spLocks noChangeArrowheads="1"/>
            </p:cNvSpPr>
            <p:nvPr/>
          </p:nvSpPr>
          <p:spPr bwMode="auto">
            <a:xfrm>
              <a:off x="5067300" y="4567238"/>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Rectangle 29">
              <a:extLst>
                <a:ext uri="{FF2B5EF4-FFF2-40B4-BE49-F238E27FC236}">
                  <a16:creationId xmlns:a16="http://schemas.microsoft.com/office/drawing/2014/main" id="{2FE0CA82-8A51-E295-7B70-9EE3D9BE1760}"/>
                </a:ext>
              </a:extLst>
            </p:cNvPr>
            <p:cNvSpPr>
              <a:spLocks noChangeArrowheads="1"/>
            </p:cNvSpPr>
            <p:nvPr/>
          </p:nvSpPr>
          <p:spPr bwMode="auto">
            <a:xfrm>
              <a:off x="5067300" y="5260975"/>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9" name="Rectangle 31">
              <a:extLst>
                <a:ext uri="{FF2B5EF4-FFF2-40B4-BE49-F238E27FC236}">
                  <a16:creationId xmlns:a16="http://schemas.microsoft.com/office/drawing/2014/main" id="{E299D8B8-E605-2F71-030D-82258FC15D6C}"/>
                </a:ext>
              </a:extLst>
            </p:cNvPr>
            <p:cNvSpPr>
              <a:spLocks noChangeArrowheads="1"/>
            </p:cNvSpPr>
            <p:nvPr/>
          </p:nvSpPr>
          <p:spPr bwMode="auto">
            <a:xfrm>
              <a:off x="6096000" y="3181350"/>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Rectangle 32">
              <a:extLst>
                <a:ext uri="{FF2B5EF4-FFF2-40B4-BE49-F238E27FC236}">
                  <a16:creationId xmlns:a16="http://schemas.microsoft.com/office/drawing/2014/main" id="{9D1ED2ED-E9BB-1009-95C3-8FB2156C826E}"/>
                </a:ext>
              </a:extLst>
            </p:cNvPr>
            <p:cNvSpPr>
              <a:spLocks noChangeArrowheads="1"/>
            </p:cNvSpPr>
            <p:nvPr/>
          </p:nvSpPr>
          <p:spPr bwMode="auto">
            <a:xfrm>
              <a:off x="6096000" y="3875088"/>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Rectangle 33">
              <a:extLst>
                <a:ext uri="{FF2B5EF4-FFF2-40B4-BE49-F238E27FC236}">
                  <a16:creationId xmlns:a16="http://schemas.microsoft.com/office/drawing/2014/main" id="{6BBE6D1E-DD1F-3956-4009-375C783555BD}"/>
                </a:ext>
              </a:extLst>
            </p:cNvPr>
            <p:cNvSpPr>
              <a:spLocks noChangeArrowheads="1"/>
            </p:cNvSpPr>
            <p:nvPr/>
          </p:nvSpPr>
          <p:spPr bwMode="auto">
            <a:xfrm>
              <a:off x="6096000" y="4567238"/>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2" name="Rectangle 34">
              <a:extLst>
                <a:ext uri="{FF2B5EF4-FFF2-40B4-BE49-F238E27FC236}">
                  <a16:creationId xmlns:a16="http://schemas.microsoft.com/office/drawing/2014/main" id="{A23D2482-A765-05D4-2596-F8710A8E5CA3}"/>
                </a:ext>
              </a:extLst>
            </p:cNvPr>
            <p:cNvSpPr>
              <a:spLocks noChangeArrowheads="1"/>
            </p:cNvSpPr>
            <p:nvPr/>
          </p:nvSpPr>
          <p:spPr bwMode="auto">
            <a:xfrm>
              <a:off x="6096000" y="5260975"/>
              <a:ext cx="685800" cy="49530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3" name="Group 35">
              <a:extLst>
                <a:ext uri="{FF2B5EF4-FFF2-40B4-BE49-F238E27FC236}">
                  <a16:creationId xmlns:a16="http://schemas.microsoft.com/office/drawing/2014/main" id="{55EC7A29-E54D-46BD-7BA6-CD09C7F135FB}"/>
                </a:ext>
              </a:extLst>
            </p:cNvPr>
            <p:cNvGrpSpPr>
              <a:grpSpLocks/>
            </p:cNvGrpSpPr>
            <p:nvPr/>
          </p:nvGrpSpPr>
          <p:grpSpPr bwMode="auto">
            <a:xfrm>
              <a:off x="2317750" y="3078555"/>
              <a:ext cx="685800" cy="2942409"/>
              <a:chOff x="2340" y="4332"/>
              <a:chExt cx="1080" cy="4632"/>
            </a:xfrm>
          </p:grpSpPr>
          <p:sp>
            <p:nvSpPr>
              <p:cNvPr id="24" name="Text Box 36">
                <a:extLst>
                  <a:ext uri="{FF2B5EF4-FFF2-40B4-BE49-F238E27FC236}">
                    <a16:creationId xmlns:a16="http://schemas.microsoft.com/office/drawing/2014/main" id="{03D1D451-04EC-FD24-95E3-A4DF8FF74A99}"/>
                  </a:ext>
                </a:extLst>
              </p:cNvPr>
              <p:cNvSpPr txBox="1">
                <a:spLocks noChangeArrowheads="1"/>
              </p:cNvSpPr>
              <p:nvPr/>
            </p:nvSpPr>
            <p:spPr bwMode="auto">
              <a:xfrm>
                <a:off x="2340" y="4332"/>
                <a:ext cx="108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1" fontAlgn="auto" latinLnBrk="0" hangingPunct="1">
                  <a:lnSpc>
                    <a:spcPct val="216000"/>
                  </a:lnSpc>
                  <a:spcBef>
                    <a:spcPct val="0"/>
                  </a:spcBef>
                  <a:spcAft>
                    <a:spcPts val="0"/>
                  </a:spcAft>
                  <a:buClrTx/>
                  <a:buSzTx/>
                  <a:buFontTx/>
                  <a:buNone/>
                  <a:tabLst/>
                  <a:defRPr/>
                </a:pPr>
                <a:r>
                  <a:rPr kumimoji="0" lang="en-US" altLang="zh-CN" sz="22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A</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Text Box 37">
                <a:extLst>
                  <a:ext uri="{FF2B5EF4-FFF2-40B4-BE49-F238E27FC236}">
                    <a16:creationId xmlns:a16="http://schemas.microsoft.com/office/drawing/2014/main" id="{6AA02D3B-832F-3CAD-6E2A-5BB0CA8C2754}"/>
                  </a:ext>
                </a:extLst>
              </p:cNvPr>
              <p:cNvSpPr txBox="1">
                <a:spLocks noChangeArrowheads="1"/>
              </p:cNvSpPr>
              <p:nvPr/>
            </p:nvSpPr>
            <p:spPr bwMode="auto">
              <a:xfrm>
                <a:off x="2340" y="5424"/>
                <a:ext cx="1080"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1" fontAlgn="auto" latinLnBrk="0" hangingPunct="1">
                  <a:lnSpc>
                    <a:spcPct val="216000"/>
                  </a:lnSpc>
                  <a:spcBef>
                    <a:spcPct val="0"/>
                  </a:spcBef>
                  <a:spcAft>
                    <a:spcPts val="0"/>
                  </a:spcAft>
                  <a:buClrTx/>
                  <a:buSzTx/>
                  <a:buFontTx/>
                  <a:buNone/>
                  <a:tabLst/>
                  <a:defRPr/>
                </a:pPr>
                <a:r>
                  <a:rPr kumimoji="0" lang="en-US" altLang="zh-CN" sz="22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K</a:t>
                </a:r>
              </a:p>
              <a:p>
                <a:pPr marL="0" marR="0" lvl="0" indent="0" algn="ctr" defTabSz="914400" eaLnBrk="1" fontAlgn="auto" latinLnBrk="0" hangingPunct="1">
                  <a:lnSpc>
                    <a:spcPct val="216000"/>
                  </a:lnSpc>
                  <a:spcBef>
                    <a:spcPct val="0"/>
                  </a:spcBef>
                  <a:spcAft>
                    <a:spcPts val="0"/>
                  </a:spcAft>
                  <a:buClrTx/>
                  <a:buSzTx/>
                  <a:buFontTx/>
                  <a:buNone/>
                  <a:tabLst/>
                  <a:defRPr/>
                </a:pPr>
                <a:endParaRPr kumimoji="0" lang="en-US" altLang="zh-CN" sz="22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Text Box 38">
                <a:extLst>
                  <a:ext uri="{FF2B5EF4-FFF2-40B4-BE49-F238E27FC236}">
                    <a16:creationId xmlns:a16="http://schemas.microsoft.com/office/drawing/2014/main" id="{8C410E3C-0E20-5780-E26E-A2FEB068AA92}"/>
                  </a:ext>
                </a:extLst>
              </p:cNvPr>
              <p:cNvSpPr txBox="1">
                <a:spLocks noChangeArrowheads="1"/>
              </p:cNvSpPr>
              <p:nvPr/>
            </p:nvSpPr>
            <p:spPr bwMode="auto">
              <a:xfrm>
                <a:off x="2340" y="6516"/>
                <a:ext cx="1080" cy="2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1" fontAlgn="auto" latinLnBrk="0" hangingPunct="1">
                  <a:lnSpc>
                    <a:spcPct val="216000"/>
                  </a:lnSpc>
                  <a:spcBef>
                    <a:spcPct val="0"/>
                  </a:spcBef>
                  <a:spcAft>
                    <a:spcPts val="0"/>
                  </a:spcAft>
                  <a:buClrTx/>
                  <a:buSzTx/>
                  <a:buFontTx/>
                  <a:buNone/>
                  <a:tabLst/>
                  <a:defRPr/>
                </a:pPr>
                <a:r>
                  <a:rPr kumimoji="0" lang="en-US" altLang="zh-CN" sz="22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Q</a:t>
                </a:r>
              </a:p>
              <a:p>
                <a:pPr marL="0" marR="0" lvl="0" indent="0" algn="ctr" defTabSz="914400" eaLnBrk="1" fontAlgn="auto" latinLnBrk="0" hangingPunct="1">
                  <a:lnSpc>
                    <a:spcPct val="216000"/>
                  </a:lnSpc>
                  <a:spcBef>
                    <a:spcPct val="0"/>
                  </a:spcBef>
                  <a:spcAft>
                    <a:spcPts val="0"/>
                  </a:spcAft>
                  <a:buClrTx/>
                  <a:buSzTx/>
                  <a:buFontTx/>
                  <a:buNone/>
                  <a:tabLst/>
                  <a:defRPr/>
                </a:pPr>
                <a:endParaRPr kumimoji="0" lang="en-US" altLang="zh-CN" sz="22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Text Box 39">
                <a:extLst>
                  <a:ext uri="{FF2B5EF4-FFF2-40B4-BE49-F238E27FC236}">
                    <a16:creationId xmlns:a16="http://schemas.microsoft.com/office/drawing/2014/main" id="{685DE5DC-8B79-53CD-1157-1D8505960024}"/>
                  </a:ext>
                </a:extLst>
              </p:cNvPr>
              <p:cNvSpPr txBox="1">
                <a:spLocks noChangeArrowheads="1"/>
              </p:cNvSpPr>
              <p:nvPr/>
            </p:nvSpPr>
            <p:spPr bwMode="auto">
              <a:xfrm>
                <a:off x="2340" y="7608"/>
                <a:ext cx="1080" cy="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eaLnBrk="1" fontAlgn="auto" latinLnBrk="0" hangingPunct="1">
                  <a:lnSpc>
                    <a:spcPct val="216000"/>
                  </a:lnSpc>
                  <a:spcBef>
                    <a:spcPct val="0"/>
                  </a:spcBef>
                  <a:spcAft>
                    <a:spcPts val="0"/>
                  </a:spcAft>
                  <a:buClrTx/>
                  <a:buSzTx/>
                  <a:buFontTx/>
                  <a:buNone/>
                  <a:tabLst/>
                  <a:defRPr/>
                </a:pPr>
                <a:r>
                  <a:rPr kumimoji="0" lang="en-US" altLang="zh-CN" sz="22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rPr>
                  <a:t>J</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zh-CN" sz="1800" b="1" i="0" u="none" strike="noStrike" kern="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sp>
        <p:nvSpPr>
          <p:cNvPr id="34" name="TextBox 2">
            <a:extLst>
              <a:ext uri="{FF2B5EF4-FFF2-40B4-BE49-F238E27FC236}">
                <a16:creationId xmlns:a16="http://schemas.microsoft.com/office/drawing/2014/main" id="{D54EC971-0D70-07AE-D35B-71AA84BF5E4D}"/>
              </a:ext>
            </a:extLst>
          </p:cNvPr>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dirty="0">
                <a:solidFill>
                  <a:prstClr val="black"/>
                </a:solidFill>
                <a:latin typeface="Times New Roman" panose="02020603050405020304" pitchFamily="18" charset="0"/>
                <a:ea typeface="宋体" panose="02010600030101010101" pitchFamily="2" charset="-122"/>
              </a:rPr>
              <a:t>以</a:t>
            </a:r>
            <a:r>
              <a:rPr lang="zh-CN" altLang="en-US" sz="1800" b="1" dirty="0">
                <a:solidFill>
                  <a:srgbClr val="FF0000"/>
                </a:solidFill>
                <a:latin typeface="Times New Roman" panose="02020603050405020304" pitchFamily="18" charset="0"/>
                <a:ea typeface="宋体" panose="02010600030101010101" pitchFamily="2" charset="-122"/>
              </a:rPr>
              <a:t>一定的准则</a:t>
            </a:r>
            <a:r>
              <a:rPr lang="zh-CN" altLang="en-US" sz="1800" b="1" dirty="0">
                <a:solidFill>
                  <a:prstClr val="black"/>
                </a:solidFill>
                <a:latin typeface="Times New Roman" panose="02020603050405020304" pitchFamily="18" charset="0"/>
                <a:ea typeface="宋体" panose="02010600030101010101" pitchFamily="2" charset="-122"/>
              </a:rPr>
              <a:t>将相似的物体聚在一起</a:t>
            </a:r>
          </a:p>
        </p:txBody>
      </p:sp>
    </p:spTree>
    <p:extLst>
      <p:ext uri="{BB962C8B-B14F-4D97-AF65-F5344CB8AC3E}">
        <p14:creationId xmlns:p14="http://schemas.microsoft.com/office/powerpoint/2010/main" val="3943964754"/>
      </p:ext>
    </p:extLst>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42">
            <a:extLst>
              <a:ext uri="{FF2B5EF4-FFF2-40B4-BE49-F238E27FC236}">
                <a16:creationId xmlns:a16="http://schemas.microsoft.com/office/drawing/2014/main" id="{F41F9801-ED50-C8B4-030C-250408C12B88}"/>
              </a:ext>
            </a:extLst>
          </p:cNvPr>
          <p:cNvSpPr/>
          <p:nvPr/>
        </p:nvSpPr>
        <p:spPr>
          <a:xfrm>
            <a:off x="2639616" y="1885564"/>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35201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r>
              <a:rPr lang="zh-CN" altLang="en-US" sz="3600" dirty="0">
                <a:solidFill>
                  <a:schemeClr val="bg1"/>
                </a:solidFill>
                <a:latin typeface="Impact" pitchFamily="34" charset="0"/>
                <a:ea typeface="微软雅黑" pitchFamily="34" charset="-122"/>
              </a:rPr>
              <a:t>数据挖掘动机</a:t>
            </a:r>
            <a:endParaRPr lang="en-US" altLang="zh-CN" sz="3600" dirty="0">
              <a:solidFill>
                <a:schemeClr val="bg1"/>
              </a:solidFill>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3576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数据挖掘定义</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589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数据挖掘功能</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35746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数据挖掘应用</a:t>
            </a:r>
          </a:p>
        </p:txBody>
      </p:sp>
      <p:sp>
        <p:nvSpPr>
          <p:cNvPr id="6" name="TextBox 10">
            <a:extLst>
              <a:ext uri="{FF2B5EF4-FFF2-40B4-BE49-F238E27FC236}">
                <a16:creationId xmlns:a16="http://schemas.microsoft.com/office/drawing/2014/main" id="{EB7D1C93-2CA5-2A0A-7978-30C81F3905D5}"/>
              </a:ext>
            </a:extLst>
          </p:cNvPr>
          <p:cNvSpPr txBox="1">
            <a:spLocks noChangeArrowheads="1"/>
          </p:cNvSpPr>
          <p:nvPr/>
        </p:nvSpPr>
        <p:spPr bwMode="auto">
          <a:xfrm>
            <a:off x="3002507" y="5185703"/>
            <a:ext cx="3592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a:t>
            </a:r>
            <a:r>
              <a:rPr lang="zh-CN" altLang="en-US" sz="3600" dirty="0">
                <a:latin typeface="Impact" pitchFamily="34" charset="0"/>
                <a:ea typeface="微软雅黑" pitchFamily="34" charset="-122"/>
              </a:rPr>
              <a:t>数据挖掘发展</a:t>
            </a:r>
          </a:p>
        </p:txBody>
      </p:sp>
    </p:spTree>
    <p:extLst>
      <p:ext uri="{BB962C8B-B14F-4D97-AF65-F5344CB8AC3E}">
        <p14:creationId xmlns:p14="http://schemas.microsoft.com/office/powerpoint/2010/main" val="2266555044"/>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聚类</a:t>
            </a:r>
          </a:p>
        </p:txBody>
      </p:sp>
      <p:grpSp>
        <p:nvGrpSpPr>
          <p:cNvPr id="35" name="Group 15">
            <a:extLst>
              <a:ext uri="{FF2B5EF4-FFF2-40B4-BE49-F238E27FC236}">
                <a16:creationId xmlns:a16="http://schemas.microsoft.com/office/drawing/2014/main" id="{1B5B00CF-C196-6646-45F3-AE12B326BD3D}"/>
              </a:ext>
            </a:extLst>
          </p:cNvPr>
          <p:cNvGrpSpPr>
            <a:grpSpLocks/>
          </p:cNvGrpSpPr>
          <p:nvPr/>
        </p:nvGrpSpPr>
        <p:grpSpPr bwMode="auto">
          <a:xfrm>
            <a:off x="3074194" y="2581374"/>
            <a:ext cx="685800" cy="2574925"/>
            <a:chOff x="2160" y="4170"/>
            <a:chExt cx="1080" cy="4056"/>
          </a:xfrm>
        </p:grpSpPr>
        <p:sp>
          <p:nvSpPr>
            <p:cNvPr id="36" name="Rectangle 16">
              <a:extLst>
                <a:ext uri="{FF2B5EF4-FFF2-40B4-BE49-F238E27FC236}">
                  <a16:creationId xmlns:a16="http://schemas.microsoft.com/office/drawing/2014/main" id="{FB6C523B-BE9C-2419-138E-DB0615C1DFC7}"/>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37" name="Rectangle 17">
              <a:extLst>
                <a:ext uri="{FF2B5EF4-FFF2-40B4-BE49-F238E27FC236}">
                  <a16:creationId xmlns:a16="http://schemas.microsoft.com/office/drawing/2014/main" id="{C53F9926-0D55-D3ED-42E7-F29DE6309AFF}"/>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38" name="Rectangle 18">
              <a:extLst>
                <a:ext uri="{FF2B5EF4-FFF2-40B4-BE49-F238E27FC236}">
                  <a16:creationId xmlns:a16="http://schemas.microsoft.com/office/drawing/2014/main" id="{BE847161-BCBA-5BC3-DFF0-4CE346E53F46}"/>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39" name="Rectangle 19">
              <a:extLst>
                <a:ext uri="{FF2B5EF4-FFF2-40B4-BE49-F238E27FC236}">
                  <a16:creationId xmlns:a16="http://schemas.microsoft.com/office/drawing/2014/main" id="{D5D10DC8-B090-FE44-25C3-5A6F274460CB}"/>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40" name="Group 20">
            <a:extLst>
              <a:ext uri="{FF2B5EF4-FFF2-40B4-BE49-F238E27FC236}">
                <a16:creationId xmlns:a16="http://schemas.microsoft.com/office/drawing/2014/main" id="{E1DE213C-422E-EB46-80E1-C00236048C6C}"/>
              </a:ext>
            </a:extLst>
          </p:cNvPr>
          <p:cNvGrpSpPr>
            <a:grpSpLocks/>
          </p:cNvGrpSpPr>
          <p:nvPr/>
        </p:nvGrpSpPr>
        <p:grpSpPr bwMode="auto">
          <a:xfrm>
            <a:off x="4102894" y="2581374"/>
            <a:ext cx="685800" cy="2574925"/>
            <a:chOff x="2160" y="4170"/>
            <a:chExt cx="1080" cy="4056"/>
          </a:xfrm>
        </p:grpSpPr>
        <p:sp>
          <p:nvSpPr>
            <p:cNvPr id="41" name="Rectangle 21">
              <a:extLst>
                <a:ext uri="{FF2B5EF4-FFF2-40B4-BE49-F238E27FC236}">
                  <a16:creationId xmlns:a16="http://schemas.microsoft.com/office/drawing/2014/main" id="{FB2BD9A3-AA42-8412-AD3B-B7CC4CBF0006}"/>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2" name="Rectangle 22">
              <a:extLst>
                <a:ext uri="{FF2B5EF4-FFF2-40B4-BE49-F238E27FC236}">
                  <a16:creationId xmlns:a16="http://schemas.microsoft.com/office/drawing/2014/main" id="{489C481F-A906-4973-749D-B0EC8145C25B}"/>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3" name="Rectangle 23">
              <a:extLst>
                <a:ext uri="{FF2B5EF4-FFF2-40B4-BE49-F238E27FC236}">
                  <a16:creationId xmlns:a16="http://schemas.microsoft.com/office/drawing/2014/main" id="{9D9BC71F-E779-1F6E-FC19-B1EC712524C1}"/>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4" name="Rectangle 24">
              <a:extLst>
                <a:ext uri="{FF2B5EF4-FFF2-40B4-BE49-F238E27FC236}">
                  <a16:creationId xmlns:a16="http://schemas.microsoft.com/office/drawing/2014/main" id="{1F5D7651-1594-7527-6A79-CFBF0E5D9EF7}"/>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45" name="Group 25">
            <a:extLst>
              <a:ext uri="{FF2B5EF4-FFF2-40B4-BE49-F238E27FC236}">
                <a16:creationId xmlns:a16="http://schemas.microsoft.com/office/drawing/2014/main" id="{44EE09D9-A6C8-EB01-997D-208F14CCF06C}"/>
              </a:ext>
            </a:extLst>
          </p:cNvPr>
          <p:cNvGrpSpPr>
            <a:grpSpLocks/>
          </p:cNvGrpSpPr>
          <p:nvPr/>
        </p:nvGrpSpPr>
        <p:grpSpPr bwMode="auto">
          <a:xfrm>
            <a:off x="5131594" y="2581374"/>
            <a:ext cx="685800" cy="2574925"/>
            <a:chOff x="2160" y="4170"/>
            <a:chExt cx="1080" cy="4056"/>
          </a:xfrm>
        </p:grpSpPr>
        <p:sp>
          <p:nvSpPr>
            <p:cNvPr id="46" name="Rectangle 26">
              <a:extLst>
                <a:ext uri="{FF2B5EF4-FFF2-40B4-BE49-F238E27FC236}">
                  <a16:creationId xmlns:a16="http://schemas.microsoft.com/office/drawing/2014/main" id="{88C2DCD9-16CC-DE85-1C73-A4B92E027F83}"/>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7" name="Rectangle 27">
              <a:extLst>
                <a:ext uri="{FF2B5EF4-FFF2-40B4-BE49-F238E27FC236}">
                  <a16:creationId xmlns:a16="http://schemas.microsoft.com/office/drawing/2014/main" id="{4767B942-1454-D90B-3CF7-C4F0AD786A17}"/>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8" name="Rectangle 28">
              <a:extLst>
                <a:ext uri="{FF2B5EF4-FFF2-40B4-BE49-F238E27FC236}">
                  <a16:creationId xmlns:a16="http://schemas.microsoft.com/office/drawing/2014/main" id="{7C225858-5692-F35A-5134-0BBCFDD182FD}"/>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9" name="Rectangle 29">
              <a:extLst>
                <a:ext uri="{FF2B5EF4-FFF2-40B4-BE49-F238E27FC236}">
                  <a16:creationId xmlns:a16="http://schemas.microsoft.com/office/drawing/2014/main" id="{140A8BE4-C472-4E04-C996-F4D1C881FC31}"/>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50" name="Group 30">
            <a:extLst>
              <a:ext uri="{FF2B5EF4-FFF2-40B4-BE49-F238E27FC236}">
                <a16:creationId xmlns:a16="http://schemas.microsoft.com/office/drawing/2014/main" id="{02C5D175-E513-20A5-15FF-D1428706FF3D}"/>
              </a:ext>
            </a:extLst>
          </p:cNvPr>
          <p:cNvGrpSpPr>
            <a:grpSpLocks/>
          </p:cNvGrpSpPr>
          <p:nvPr/>
        </p:nvGrpSpPr>
        <p:grpSpPr bwMode="auto">
          <a:xfrm>
            <a:off x="6160294" y="2581374"/>
            <a:ext cx="685800" cy="2574925"/>
            <a:chOff x="2160" y="4170"/>
            <a:chExt cx="1080" cy="4056"/>
          </a:xfrm>
        </p:grpSpPr>
        <p:sp>
          <p:nvSpPr>
            <p:cNvPr id="51" name="Rectangle 31">
              <a:extLst>
                <a:ext uri="{FF2B5EF4-FFF2-40B4-BE49-F238E27FC236}">
                  <a16:creationId xmlns:a16="http://schemas.microsoft.com/office/drawing/2014/main" id="{9521AE6B-6A2C-E2A6-CFFA-2155A1157F1E}"/>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52" name="Rectangle 32">
              <a:extLst>
                <a:ext uri="{FF2B5EF4-FFF2-40B4-BE49-F238E27FC236}">
                  <a16:creationId xmlns:a16="http://schemas.microsoft.com/office/drawing/2014/main" id="{B014705D-6528-377E-E319-F6A50B69AD7A}"/>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53" name="Rectangle 33">
              <a:extLst>
                <a:ext uri="{FF2B5EF4-FFF2-40B4-BE49-F238E27FC236}">
                  <a16:creationId xmlns:a16="http://schemas.microsoft.com/office/drawing/2014/main" id="{632AFB22-2ED7-D723-FCCF-3177593B4359}"/>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54" name="Rectangle 34">
              <a:extLst>
                <a:ext uri="{FF2B5EF4-FFF2-40B4-BE49-F238E27FC236}">
                  <a16:creationId xmlns:a16="http://schemas.microsoft.com/office/drawing/2014/main" id="{E09FE4C5-0666-6E18-C624-4439D255BBEE}"/>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55" name="AutoShape 5">
            <a:extLst>
              <a:ext uri="{FF2B5EF4-FFF2-40B4-BE49-F238E27FC236}">
                <a16:creationId xmlns:a16="http://schemas.microsoft.com/office/drawing/2014/main" id="{3DC33971-C7F7-7B30-F492-E744EFEF9036}"/>
              </a:ext>
            </a:extLst>
          </p:cNvPr>
          <p:cNvSpPr>
            <a:spLocks noChangeArrowheads="1"/>
          </p:cNvSpPr>
          <p:nvPr/>
        </p:nvSpPr>
        <p:spPr bwMode="auto">
          <a:xfrm>
            <a:off x="6160294" y="1789212"/>
            <a:ext cx="571500" cy="4953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708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56" name="Group 6">
            <a:extLst>
              <a:ext uri="{FF2B5EF4-FFF2-40B4-BE49-F238E27FC236}">
                <a16:creationId xmlns:a16="http://schemas.microsoft.com/office/drawing/2014/main" id="{03518409-29C7-9985-E5A6-8990949492BA}"/>
              </a:ext>
            </a:extLst>
          </p:cNvPr>
          <p:cNvGrpSpPr>
            <a:grpSpLocks/>
          </p:cNvGrpSpPr>
          <p:nvPr/>
        </p:nvGrpSpPr>
        <p:grpSpPr bwMode="auto">
          <a:xfrm>
            <a:off x="4177506" y="1689199"/>
            <a:ext cx="611187" cy="595313"/>
            <a:chOff x="5399" y="2453"/>
            <a:chExt cx="962" cy="937"/>
          </a:xfrm>
        </p:grpSpPr>
        <p:sp>
          <p:nvSpPr>
            <p:cNvPr id="57" name="Oval 7">
              <a:extLst>
                <a:ext uri="{FF2B5EF4-FFF2-40B4-BE49-F238E27FC236}">
                  <a16:creationId xmlns:a16="http://schemas.microsoft.com/office/drawing/2014/main" id="{C9D67BFC-F419-B1D6-75F9-C8BA02EA678C}"/>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58" name="Oval 8">
              <a:extLst>
                <a:ext uri="{FF2B5EF4-FFF2-40B4-BE49-F238E27FC236}">
                  <a16:creationId xmlns:a16="http://schemas.microsoft.com/office/drawing/2014/main" id="{DA009C03-85A7-CAB9-7BA0-6E2D2F707A99}"/>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59" name="Oval 9">
              <a:extLst>
                <a:ext uri="{FF2B5EF4-FFF2-40B4-BE49-F238E27FC236}">
                  <a16:creationId xmlns:a16="http://schemas.microsoft.com/office/drawing/2014/main" id="{2D6E73A4-8156-263C-185F-97DAA54D6C5B}"/>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0" name="AutoShape 10">
              <a:extLst>
                <a:ext uri="{FF2B5EF4-FFF2-40B4-BE49-F238E27FC236}">
                  <a16:creationId xmlns:a16="http://schemas.microsoft.com/office/drawing/2014/main" id="{328AAE6D-EACE-F3EC-ECB8-8B6662703A62}"/>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61" name="AutoShape 11">
            <a:extLst>
              <a:ext uri="{FF2B5EF4-FFF2-40B4-BE49-F238E27FC236}">
                <a16:creationId xmlns:a16="http://schemas.microsoft.com/office/drawing/2014/main" id="{73F8E0EF-B141-5DA1-F78F-F57C03988CCF}"/>
              </a:ext>
            </a:extLst>
          </p:cNvPr>
          <p:cNvSpPr>
            <a:spLocks noChangeArrowheads="1"/>
          </p:cNvSpPr>
          <p:nvPr/>
        </p:nvSpPr>
        <p:spPr bwMode="auto">
          <a:xfrm>
            <a:off x="5131594" y="1689199"/>
            <a:ext cx="571500" cy="595313"/>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62" name="Group 12">
            <a:extLst>
              <a:ext uri="{FF2B5EF4-FFF2-40B4-BE49-F238E27FC236}">
                <a16:creationId xmlns:a16="http://schemas.microsoft.com/office/drawing/2014/main" id="{257E0D2A-E2FE-0522-D7BC-35857C0F9188}"/>
              </a:ext>
            </a:extLst>
          </p:cNvPr>
          <p:cNvGrpSpPr>
            <a:grpSpLocks/>
          </p:cNvGrpSpPr>
          <p:nvPr/>
        </p:nvGrpSpPr>
        <p:grpSpPr bwMode="auto">
          <a:xfrm>
            <a:off x="3188494" y="1689199"/>
            <a:ext cx="571500" cy="595313"/>
            <a:chOff x="5040" y="4014"/>
            <a:chExt cx="1080" cy="1092"/>
          </a:xfrm>
        </p:grpSpPr>
        <p:sp>
          <p:nvSpPr>
            <p:cNvPr id="63" name="AutoShape 13">
              <a:extLst>
                <a:ext uri="{FF2B5EF4-FFF2-40B4-BE49-F238E27FC236}">
                  <a16:creationId xmlns:a16="http://schemas.microsoft.com/office/drawing/2014/main" id="{900E6755-66FE-EDF5-14A3-88C6328032F2}"/>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4096" name="AutoShape 14">
              <a:extLst>
                <a:ext uri="{FF2B5EF4-FFF2-40B4-BE49-F238E27FC236}">
                  <a16:creationId xmlns:a16="http://schemas.microsoft.com/office/drawing/2014/main" id="{B8D4FF6B-0D5E-2A60-8397-F21452DECC18}"/>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4097" name="Group 35">
            <a:extLst>
              <a:ext uri="{FF2B5EF4-FFF2-40B4-BE49-F238E27FC236}">
                <a16:creationId xmlns:a16="http://schemas.microsoft.com/office/drawing/2014/main" id="{A6BC5C86-1B00-7DD3-4BEB-0B436AF258EF}"/>
              </a:ext>
            </a:extLst>
          </p:cNvPr>
          <p:cNvGrpSpPr>
            <a:grpSpLocks/>
          </p:cNvGrpSpPr>
          <p:nvPr/>
        </p:nvGrpSpPr>
        <p:grpSpPr bwMode="auto">
          <a:xfrm>
            <a:off x="2267744" y="2594074"/>
            <a:ext cx="685800" cy="2576513"/>
            <a:chOff x="2160" y="4514"/>
            <a:chExt cx="1080" cy="4056"/>
          </a:xfrm>
        </p:grpSpPr>
        <p:sp>
          <p:nvSpPr>
            <p:cNvPr id="4099" name="Text Box 36">
              <a:extLst>
                <a:ext uri="{FF2B5EF4-FFF2-40B4-BE49-F238E27FC236}">
                  <a16:creationId xmlns:a16="http://schemas.microsoft.com/office/drawing/2014/main" id="{53729A95-E5F7-C5F3-0906-4E306CB71D47}"/>
                </a:ext>
              </a:extLst>
            </p:cNvPr>
            <p:cNvSpPr txBox="1">
              <a:spLocks noChangeArrowheads="1"/>
            </p:cNvSpPr>
            <p:nvPr/>
          </p:nvSpPr>
          <p:spPr bwMode="auto">
            <a:xfrm>
              <a:off x="2160" y="4514"/>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A</a:t>
              </a:r>
            </a:p>
          </p:txBody>
        </p:sp>
        <p:sp>
          <p:nvSpPr>
            <p:cNvPr id="4100" name="Text Box 37">
              <a:extLst>
                <a:ext uri="{FF2B5EF4-FFF2-40B4-BE49-F238E27FC236}">
                  <a16:creationId xmlns:a16="http://schemas.microsoft.com/office/drawing/2014/main" id="{6B7BFACE-DA6C-FFBF-F0EC-1BF6B4C5B5D1}"/>
                </a:ext>
              </a:extLst>
            </p:cNvPr>
            <p:cNvSpPr txBox="1">
              <a:spLocks noChangeArrowheads="1"/>
            </p:cNvSpPr>
            <p:nvPr/>
          </p:nvSpPr>
          <p:spPr bwMode="auto">
            <a:xfrm>
              <a:off x="2160" y="5606"/>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K</a:t>
              </a:r>
            </a:p>
          </p:txBody>
        </p:sp>
        <p:sp>
          <p:nvSpPr>
            <p:cNvPr id="4101" name="Text Box 38">
              <a:extLst>
                <a:ext uri="{FF2B5EF4-FFF2-40B4-BE49-F238E27FC236}">
                  <a16:creationId xmlns:a16="http://schemas.microsoft.com/office/drawing/2014/main" id="{5BACFB52-9897-BF25-609D-B06A8E12F187}"/>
                </a:ext>
              </a:extLst>
            </p:cNvPr>
            <p:cNvSpPr txBox="1">
              <a:spLocks noChangeArrowheads="1"/>
            </p:cNvSpPr>
            <p:nvPr/>
          </p:nvSpPr>
          <p:spPr bwMode="auto">
            <a:xfrm>
              <a:off x="2160" y="6698"/>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Q</a:t>
              </a:r>
            </a:p>
          </p:txBody>
        </p:sp>
        <p:sp>
          <p:nvSpPr>
            <p:cNvPr id="4102" name="Text Box 39">
              <a:extLst>
                <a:ext uri="{FF2B5EF4-FFF2-40B4-BE49-F238E27FC236}">
                  <a16:creationId xmlns:a16="http://schemas.microsoft.com/office/drawing/2014/main" id="{638FB148-2C3F-281A-61C4-4AC785DB3F4B}"/>
                </a:ext>
              </a:extLst>
            </p:cNvPr>
            <p:cNvSpPr txBox="1">
              <a:spLocks noChangeArrowheads="1"/>
            </p:cNvSpPr>
            <p:nvPr/>
          </p:nvSpPr>
          <p:spPr bwMode="auto">
            <a:xfrm>
              <a:off x="2160" y="7790"/>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J</a:t>
              </a:r>
            </a:p>
          </p:txBody>
        </p:sp>
      </p:grpSp>
      <p:sp>
        <p:nvSpPr>
          <p:cNvPr id="4103" name="Rectangle 40">
            <a:extLst>
              <a:ext uri="{FF2B5EF4-FFF2-40B4-BE49-F238E27FC236}">
                <a16:creationId xmlns:a16="http://schemas.microsoft.com/office/drawing/2014/main" id="{71DE20ED-15F1-5ED6-65AA-90CC60A8A983}"/>
              </a:ext>
            </a:extLst>
          </p:cNvPr>
          <p:cNvSpPr>
            <a:spLocks noChangeArrowheads="1"/>
          </p:cNvSpPr>
          <p:nvPr/>
        </p:nvSpPr>
        <p:spPr bwMode="auto">
          <a:xfrm>
            <a:off x="3029744"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04" name="Rectangle 41">
            <a:extLst>
              <a:ext uri="{FF2B5EF4-FFF2-40B4-BE49-F238E27FC236}">
                <a16:creationId xmlns:a16="http://schemas.microsoft.com/office/drawing/2014/main" id="{FA197220-7554-A496-84C3-6AEA4A68C4A1}"/>
              </a:ext>
            </a:extLst>
          </p:cNvPr>
          <p:cNvSpPr>
            <a:spLocks noChangeArrowheads="1"/>
          </p:cNvSpPr>
          <p:nvPr/>
        </p:nvSpPr>
        <p:spPr bwMode="auto">
          <a:xfrm>
            <a:off x="4037806"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05" name="Rectangle 42">
            <a:extLst>
              <a:ext uri="{FF2B5EF4-FFF2-40B4-BE49-F238E27FC236}">
                <a16:creationId xmlns:a16="http://schemas.microsoft.com/office/drawing/2014/main" id="{8A970E04-6D8B-A346-2EE7-A6D5B0337183}"/>
              </a:ext>
            </a:extLst>
          </p:cNvPr>
          <p:cNvSpPr>
            <a:spLocks noChangeArrowheads="1"/>
          </p:cNvSpPr>
          <p:nvPr/>
        </p:nvSpPr>
        <p:spPr bwMode="auto">
          <a:xfrm>
            <a:off x="5117306"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06" name="Rectangle 43">
            <a:extLst>
              <a:ext uri="{FF2B5EF4-FFF2-40B4-BE49-F238E27FC236}">
                <a16:creationId xmlns:a16="http://schemas.microsoft.com/office/drawing/2014/main" id="{FC74E5F0-5A69-7E6E-0A87-C860EBB999D2}"/>
              </a:ext>
            </a:extLst>
          </p:cNvPr>
          <p:cNvSpPr>
            <a:spLocks noChangeArrowheads="1"/>
          </p:cNvSpPr>
          <p:nvPr/>
        </p:nvSpPr>
        <p:spPr bwMode="auto">
          <a:xfrm>
            <a:off x="6125369" y="2563912"/>
            <a:ext cx="792162" cy="2592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07" name="Text Box 45">
            <a:extLst>
              <a:ext uri="{FF2B5EF4-FFF2-40B4-BE49-F238E27FC236}">
                <a16:creationId xmlns:a16="http://schemas.microsoft.com/office/drawing/2014/main" id="{CB38E9D7-6050-2EAF-9289-558805A238C9}"/>
              </a:ext>
            </a:extLst>
          </p:cNvPr>
          <p:cNvSpPr txBox="1">
            <a:spLocks noChangeArrowheads="1"/>
          </p:cNvSpPr>
          <p:nvPr/>
        </p:nvSpPr>
        <p:spPr bwMode="auto">
          <a:xfrm>
            <a:off x="3436556" y="5435700"/>
            <a:ext cx="3129406"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2400" b="0" dirty="0">
                <a:latin typeface="Times New Roman" panose="02020603050405020304" pitchFamily="18" charset="0"/>
                <a:sym typeface="Times New Roman" panose="02020603050405020304" pitchFamily="18" charset="0"/>
              </a:rPr>
              <a:t>花色相同的牌</a:t>
            </a:r>
            <a:endParaRPr lang="en-US" altLang="zh-CN" sz="2400" b="0" dirty="0">
              <a:latin typeface="Times New Roman" panose="02020603050405020304" pitchFamily="18" charset="0"/>
              <a:sym typeface="Times New Roman" panose="02020603050405020304" pitchFamily="18" charset="0"/>
            </a:endParaRPr>
          </a:p>
        </p:txBody>
      </p:sp>
      <p:sp>
        <p:nvSpPr>
          <p:cNvPr id="4108" name="TextBox 2">
            <a:extLst>
              <a:ext uri="{FF2B5EF4-FFF2-40B4-BE49-F238E27FC236}">
                <a16:creationId xmlns:a16="http://schemas.microsoft.com/office/drawing/2014/main" id="{F0D02B69-1230-D00E-ED1F-0E18C2F13399}"/>
              </a:ext>
            </a:extLst>
          </p:cNvPr>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83175044"/>
      </p:ext>
    </p:extLst>
  </p:cSld>
  <p:clrMapOvr>
    <a:masterClrMapping/>
  </p:clrMapOvr>
  <p:transition advTm="800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聚类</a:t>
            </a:r>
          </a:p>
        </p:txBody>
      </p:sp>
      <p:grpSp>
        <p:nvGrpSpPr>
          <p:cNvPr id="2" name="Group 15">
            <a:extLst>
              <a:ext uri="{FF2B5EF4-FFF2-40B4-BE49-F238E27FC236}">
                <a16:creationId xmlns:a16="http://schemas.microsoft.com/office/drawing/2014/main" id="{2E9BF7CF-5A40-68FC-868F-E567142332E4}"/>
              </a:ext>
            </a:extLst>
          </p:cNvPr>
          <p:cNvGrpSpPr>
            <a:grpSpLocks/>
          </p:cNvGrpSpPr>
          <p:nvPr/>
        </p:nvGrpSpPr>
        <p:grpSpPr bwMode="auto">
          <a:xfrm>
            <a:off x="3146202" y="2656148"/>
            <a:ext cx="685800" cy="2574925"/>
            <a:chOff x="2160" y="4170"/>
            <a:chExt cx="1080" cy="4056"/>
          </a:xfrm>
        </p:grpSpPr>
        <p:sp>
          <p:nvSpPr>
            <p:cNvPr id="3" name="Rectangle 16">
              <a:extLst>
                <a:ext uri="{FF2B5EF4-FFF2-40B4-BE49-F238E27FC236}">
                  <a16:creationId xmlns:a16="http://schemas.microsoft.com/office/drawing/2014/main" id="{D9DAD785-1656-8B27-5A88-5AEB3269165B}"/>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 name="Rectangle 17">
              <a:extLst>
                <a:ext uri="{FF2B5EF4-FFF2-40B4-BE49-F238E27FC236}">
                  <a16:creationId xmlns:a16="http://schemas.microsoft.com/office/drawing/2014/main" id="{8163C160-3B5E-103B-BA41-13853B9B8476}"/>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5" name="Rectangle 18">
              <a:extLst>
                <a:ext uri="{FF2B5EF4-FFF2-40B4-BE49-F238E27FC236}">
                  <a16:creationId xmlns:a16="http://schemas.microsoft.com/office/drawing/2014/main" id="{46182D02-5A00-F8ED-8298-F7020CA61EFD}"/>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6" name="Rectangle 19">
              <a:extLst>
                <a:ext uri="{FF2B5EF4-FFF2-40B4-BE49-F238E27FC236}">
                  <a16:creationId xmlns:a16="http://schemas.microsoft.com/office/drawing/2014/main" id="{356B8CCC-AC3B-C6D0-49CD-A239CF5F57C3}"/>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7" name="Group 20">
            <a:extLst>
              <a:ext uri="{FF2B5EF4-FFF2-40B4-BE49-F238E27FC236}">
                <a16:creationId xmlns:a16="http://schemas.microsoft.com/office/drawing/2014/main" id="{548307E0-B2E7-9452-319A-BD1DED8AEFB0}"/>
              </a:ext>
            </a:extLst>
          </p:cNvPr>
          <p:cNvGrpSpPr>
            <a:grpSpLocks/>
          </p:cNvGrpSpPr>
          <p:nvPr/>
        </p:nvGrpSpPr>
        <p:grpSpPr bwMode="auto">
          <a:xfrm>
            <a:off x="4174902" y="2656148"/>
            <a:ext cx="685800" cy="2574925"/>
            <a:chOff x="2160" y="4170"/>
            <a:chExt cx="1080" cy="4056"/>
          </a:xfrm>
        </p:grpSpPr>
        <p:sp>
          <p:nvSpPr>
            <p:cNvPr id="8" name="Rectangle 21">
              <a:extLst>
                <a:ext uri="{FF2B5EF4-FFF2-40B4-BE49-F238E27FC236}">
                  <a16:creationId xmlns:a16="http://schemas.microsoft.com/office/drawing/2014/main" id="{C4C5537C-AD76-5444-39F5-D8188BDDED3B}"/>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9" name="Rectangle 22">
              <a:extLst>
                <a:ext uri="{FF2B5EF4-FFF2-40B4-BE49-F238E27FC236}">
                  <a16:creationId xmlns:a16="http://schemas.microsoft.com/office/drawing/2014/main" id="{0D38E501-0340-9080-8EE7-C2804568F494}"/>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0" name="Rectangle 23">
              <a:extLst>
                <a:ext uri="{FF2B5EF4-FFF2-40B4-BE49-F238E27FC236}">
                  <a16:creationId xmlns:a16="http://schemas.microsoft.com/office/drawing/2014/main" id="{681883D0-C96A-0B81-4B95-680EF0460CA5}"/>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1" name="Rectangle 24">
              <a:extLst>
                <a:ext uri="{FF2B5EF4-FFF2-40B4-BE49-F238E27FC236}">
                  <a16:creationId xmlns:a16="http://schemas.microsoft.com/office/drawing/2014/main" id="{55AE5D49-5693-A920-9944-EBEC14D822A2}"/>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12" name="Group 25">
            <a:extLst>
              <a:ext uri="{FF2B5EF4-FFF2-40B4-BE49-F238E27FC236}">
                <a16:creationId xmlns:a16="http://schemas.microsoft.com/office/drawing/2014/main" id="{34722979-2C9D-3CA2-C06E-2731512F5EA0}"/>
              </a:ext>
            </a:extLst>
          </p:cNvPr>
          <p:cNvGrpSpPr>
            <a:grpSpLocks/>
          </p:cNvGrpSpPr>
          <p:nvPr/>
        </p:nvGrpSpPr>
        <p:grpSpPr bwMode="auto">
          <a:xfrm>
            <a:off x="5203602" y="2656148"/>
            <a:ext cx="685800" cy="2574925"/>
            <a:chOff x="2160" y="4170"/>
            <a:chExt cx="1080" cy="4056"/>
          </a:xfrm>
        </p:grpSpPr>
        <p:sp>
          <p:nvSpPr>
            <p:cNvPr id="13" name="Rectangle 26">
              <a:extLst>
                <a:ext uri="{FF2B5EF4-FFF2-40B4-BE49-F238E27FC236}">
                  <a16:creationId xmlns:a16="http://schemas.microsoft.com/office/drawing/2014/main" id="{57A93C6D-AD89-5DB2-D146-EA3E7687120A}"/>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4" name="Rectangle 27">
              <a:extLst>
                <a:ext uri="{FF2B5EF4-FFF2-40B4-BE49-F238E27FC236}">
                  <a16:creationId xmlns:a16="http://schemas.microsoft.com/office/drawing/2014/main" id="{B8D008B7-B914-9FEF-5531-3FEACEBDBEF8}"/>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5" name="Rectangle 28">
              <a:extLst>
                <a:ext uri="{FF2B5EF4-FFF2-40B4-BE49-F238E27FC236}">
                  <a16:creationId xmlns:a16="http://schemas.microsoft.com/office/drawing/2014/main" id="{E6776B17-4D3A-292C-E2A3-38718F90AE46}"/>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6" name="Rectangle 29">
              <a:extLst>
                <a:ext uri="{FF2B5EF4-FFF2-40B4-BE49-F238E27FC236}">
                  <a16:creationId xmlns:a16="http://schemas.microsoft.com/office/drawing/2014/main" id="{B19085D5-9022-98C0-AA53-94F02F7F8E10}"/>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17" name="Group 30">
            <a:extLst>
              <a:ext uri="{FF2B5EF4-FFF2-40B4-BE49-F238E27FC236}">
                <a16:creationId xmlns:a16="http://schemas.microsoft.com/office/drawing/2014/main" id="{12D212D3-7150-7642-7CD5-D35DF63EB3B3}"/>
              </a:ext>
            </a:extLst>
          </p:cNvPr>
          <p:cNvGrpSpPr>
            <a:grpSpLocks/>
          </p:cNvGrpSpPr>
          <p:nvPr/>
        </p:nvGrpSpPr>
        <p:grpSpPr bwMode="auto">
          <a:xfrm>
            <a:off x="6232302" y="2656148"/>
            <a:ext cx="685800" cy="2574925"/>
            <a:chOff x="2160" y="4170"/>
            <a:chExt cx="1080" cy="4056"/>
          </a:xfrm>
        </p:grpSpPr>
        <p:sp>
          <p:nvSpPr>
            <p:cNvPr id="18" name="Rectangle 31">
              <a:extLst>
                <a:ext uri="{FF2B5EF4-FFF2-40B4-BE49-F238E27FC236}">
                  <a16:creationId xmlns:a16="http://schemas.microsoft.com/office/drawing/2014/main" id="{0E520FD4-6120-930F-A206-E90151E7D4A8}"/>
                </a:ext>
              </a:extLst>
            </p:cNvPr>
            <p:cNvSpPr>
              <a:spLocks noChangeArrowheads="1"/>
            </p:cNvSpPr>
            <p:nvPr/>
          </p:nvSpPr>
          <p:spPr bwMode="auto">
            <a:xfrm>
              <a:off x="2160" y="4170"/>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19" name="Rectangle 32">
              <a:extLst>
                <a:ext uri="{FF2B5EF4-FFF2-40B4-BE49-F238E27FC236}">
                  <a16:creationId xmlns:a16="http://schemas.microsoft.com/office/drawing/2014/main" id="{753230ED-7DDB-F5EC-3A66-1D9E09E6E877}"/>
                </a:ext>
              </a:extLst>
            </p:cNvPr>
            <p:cNvSpPr>
              <a:spLocks noChangeArrowheads="1"/>
            </p:cNvSpPr>
            <p:nvPr/>
          </p:nvSpPr>
          <p:spPr bwMode="auto">
            <a:xfrm>
              <a:off x="2160" y="5262"/>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0" name="Rectangle 33">
              <a:extLst>
                <a:ext uri="{FF2B5EF4-FFF2-40B4-BE49-F238E27FC236}">
                  <a16:creationId xmlns:a16="http://schemas.microsoft.com/office/drawing/2014/main" id="{97725400-065A-62F1-55B4-5382EA6A4950}"/>
                </a:ext>
              </a:extLst>
            </p:cNvPr>
            <p:cNvSpPr>
              <a:spLocks noChangeArrowheads="1"/>
            </p:cNvSpPr>
            <p:nvPr/>
          </p:nvSpPr>
          <p:spPr bwMode="auto">
            <a:xfrm>
              <a:off x="2160" y="6354"/>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1" name="Rectangle 34">
              <a:extLst>
                <a:ext uri="{FF2B5EF4-FFF2-40B4-BE49-F238E27FC236}">
                  <a16:creationId xmlns:a16="http://schemas.microsoft.com/office/drawing/2014/main" id="{18A199DC-8843-F773-E3C1-FEE39E4B237B}"/>
                </a:ext>
              </a:extLst>
            </p:cNvPr>
            <p:cNvSpPr>
              <a:spLocks noChangeArrowheads="1"/>
            </p:cNvSpPr>
            <p:nvPr/>
          </p:nvSpPr>
          <p:spPr bwMode="auto">
            <a:xfrm>
              <a:off x="2160" y="7446"/>
              <a:ext cx="108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22" name="Rectangle 41">
            <a:extLst>
              <a:ext uri="{FF2B5EF4-FFF2-40B4-BE49-F238E27FC236}">
                <a16:creationId xmlns:a16="http://schemas.microsoft.com/office/drawing/2014/main" id="{41D61EF9-DC1C-E138-32CA-CFDDDAB22A3F}"/>
              </a:ext>
            </a:extLst>
          </p:cNvPr>
          <p:cNvSpPr>
            <a:spLocks noChangeArrowheads="1"/>
          </p:cNvSpPr>
          <p:nvPr/>
        </p:nvSpPr>
        <p:spPr bwMode="auto">
          <a:xfrm>
            <a:off x="3101752" y="3286386"/>
            <a:ext cx="3816350" cy="5762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imes New Roman" panose="02020603050405020304" pitchFamily="18" charset="0"/>
              <a:sym typeface="Times New Roman" panose="02020603050405020304" pitchFamily="18" charset="0"/>
            </a:endParaRPr>
          </a:p>
        </p:txBody>
      </p:sp>
      <p:sp>
        <p:nvSpPr>
          <p:cNvPr id="23" name="Rectangle 40">
            <a:extLst>
              <a:ext uri="{FF2B5EF4-FFF2-40B4-BE49-F238E27FC236}">
                <a16:creationId xmlns:a16="http://schemas.microsoft.com/office/drawing/2014/main" id="{4DAFC908-9A0A-DF48-7994-50B056C1CD79}"/>
              </a:ext>
            </a:extLst>
          </p:cNvPr>
          <p:cNvSpPr>
            <a:spLocks noChangeArrowheads="1"/>
          </p:cNvSpPr>
          <p:nvPr/>
        </p:nvSpPr>
        <p:spPr bwMode="auto">
          <a:xfrm>
            <a:off x="3101752" y="2567248"/>
            <a:ext cx="381635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24" name="Rectangle 42">
            <a:extLst>
              <a:ext uri="{FF2B5EF4-FFF2-40B4-BE49-F238E27FC236}">
                <a16:creationId xmlns:a16="http://schemas.microsoft.com/office/drawing/2014/main" id="{FC2F019C-DF8F-DCA2-BC19-66B89C070C54}"/>
              </a:ext>
            </a:extLst>
          </p:cNvPr>
          <p:cNvSpPr>
            <a:spLocks noChangeArrowheads="1"/>
          </p:cNvSpPr>
          <p:nvPr/>
        </p:nvSpPr>
        <p:spPr bwMode="auto">
          <a:xfrm>
            <a:off x="3101752" y="4007111"/>
            <a:ext cx="3816350" cy="538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latin typeface="Times New Roman" panose="02020603050405020304" pitchFamily="18" charset="0"/>
              <a:sym typeface="Times New Roman" panose="02020603050405020304" pitchFamily="18" charset="0"/>
            </a:endParaRPr>
          </a:p>
        </p:txBody>
      </p:sp>
      <p:sp>
        <p:nvSpPr>
          <p:cNvPr id="25" name="Rectangle 43">
            <a:extLst>
              <a:ext uri="{FF2B5EF4-FFF2-40B4-BE49-F238E27FC236}">
                <a16:creationId xmlns:a16="http://schemas.microsoft.com/office/drawing/2014/main" id="{3C4BD37A-0080-BFB1-8B02-E03C2395FEE4}"/>
              </a:ext>
            </a:extLst>
          </p:cNvPr>
          <p:cNvSpPr>
            <a:spLocks noChangeArrowheads="1"/>
          </p:cNvSpPr>
          <p:nvPr/>
        </p:nvSpPr>
        <p:spPr bwMode="auto">
          <a:xfrm>
            <a:off x="3101752" y="4726248"/>
            <a:ext cx="3816350" cy="5048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26" name="Group 46">
            <a:extLst>
              <a:ext uri="{FF2B5EF4-FFF2-40B4-BE49-F238E27FC236}">
                <a16:creationId xmlns:a16="http://schemas.microsoft.com/office/drawing/2014/main" id="{6A3D4FE0-7DF0-DB8E-9D1D-E075E0FD3CD5}"/>
              </a:ext>
            </a:extLst>
          </p:cNvPr>
          <p:cNvGrpSpPr>
            <a:grpSpLocks/>
          </p:cNvGrpSpPr>
          <p:nvPr/>
        </p:nvGrpSpPr>
        <p:grpSpPr bwMode="auto">
          <a:xfrm>
            <a:off x="2339752" y="1689199"/>
            <a:ext cx="4464050" cy="3481388"/>
            <a:chOff x="2627" y="1246"/>
            <a:chExt cx="2812" cy="2193"/>
          </a:xfrm>
        </p:grpSpPr>
        <p:sp>
          <p:nvSpPr>
            <p:cNvPr id="27" name="AutoShape 5">
              <a:extLst>
                <a:ext uri="{FF2B5EF4-FFF2-40B4-BE49-F238E27FC236}">
                  <a16:creationId xmlns:a16="http://schemas.microsoft.com/office/drawing/2014/main" id="{8E9DB6F1-8601-9BB2-3065-E205D5427DBA}"/>
                </a:ext>
              </a:extLst>
            </p:cNvPr>
            <p:cNvSpPr>
              <a:spLocks noChangeArrowheads="1"/>
            </p:cNvSpPr>
            <p:nvPr/>
          </p:nvSpPr>
          <p:spPr bwMode="auto">
            <a:xfrm>
              <a:off x="5079" y="1309"/>
              <a:ext cx="360" cy="31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708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grpSp>
          <p:nvGrpSpPr>
            <p:cNvPr id="28" name="Group 6">
              <a:extLst>
                <a:ext uri="{FF2B5EF4-FFF2-40B4-BE49-F238E27FC236}">
                  <a16:creationId xmlns:a16="http://schemas.microsoft.com/office/drawing/2014/main" id="{2B1D32CF-4316-FED4-0264-2DF194C38BCA}"/>
                </a:ext>
              </a:extLst>
            </p:cNvPr>
            <p:cNvGrpSpPr>
              <a:grpSpLocks/>
            </p:cNvGrpSpPr>
            <p:nvPr/>
          </p:nvGrpSpPr>
          <p:grpSpPr bwMode="auto">
            <a:xfrm>
              <a:off x="3830" y="1246"/>
              <a:ext cx="385" cy="375"/>
              <a:chOff x="5399" y="2453"/>
              <a:chExt cx="962" cy="937"/>
            </a:xfrm>
          </p:grpSpPr>
          <p:sp>
            <p:nvSpPr>
              <p:cNvPr id="4112" name="Oval 7">
                <a:extLst>
                  <a:ext uri="{FF2B5EF4-FFF2-40B4-BE49-F238E27FC236}">
                    <a16:creationId xmlns:a16="http://schemas.microsoft.com/office/drawing/2014/main" id="{0A7EC006-218C-FAE3-CE41-9BC37A981D0E}"/>
                  </a:ext>
                </a:extLst>
              </p:cNvPr>
              <p:cNvSpPr>
                <a:spLocks noChangeArrowheads="1"/>
              </p:cNvSpPr>
              <p:nvPr/>
            </p:nvSpPr>
            <p:spPr bwMode="auto">
              <a:xfrm>
                <a:off x="5580" y="2453"/>
                <a:ext cx="541" cy="469"/>
              </a:xfrm>
              <a:prstGeom prst="ellipse">
                <a:avLst/>
              </a:prstGeom>
              <a:solidFill>
                <a:srgbClr val="000000"/>
              </a:solidFill>
              <a:ln w="9525">
                <a:solidFill>
                  <a:srgbClr val="000000"/>
                </a:solidFill>
                <a:round/>
                <a:headEnd/>
                <a:tailEnd/>
              </a:ln>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13" name="Oval 8">
                <a:extLst>
                  <a:ext uri="{FF2B5EF4-FFF2-40B4-BE49-F238E27FC236}">
                    <a16:creationId xmlns:a16="http://schemas.microsoft.com/office/drawing/2014/main" id="{57A1C27C-89BE-F124-1652-FC6666514266}"/>
                  </a:ext>
                </a:extLst>
              </p:cNvPr>
              <p:cNvSpPr>
                <a:spLocks noChangeArrowheads="1"/>
              </p:cNvSpPr>
              <p:nvPr/>
            </p:nvSpPr>
            <p:spPr bwMode="auto">
              <a:xfrm>
                <a:off x="5820"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14" name="Oval 9">
                <a:extLst>
                  <a:ext uri="{FF2B5EF4-FFF2-40B4-BE49-F238E27FC236}">
                    <a16:creationId xmlns:a16="http://schemas.microsoft.com/office/drawing/2014/main" id="{421A7D3F-93E2-C6A5-FFB1-80664EC2A19C}"/>
                  </a:ext>
                </a:extLst>
              </p:cNvPr>
              <p:cNvSpPr>
                <a:spLocks noChangeArrowheads="1"/>
              </p:cNvSpPr>
              <p:nvPr/>
            </p:nvSpPr>
            <p:spPr bwMode="auto">
              <a:xfrm>
                <a:off x="5399" y="2765"/>
                <a:ext cx="541" cy="469"/>
              </a:xfrm>
              <a:prstGeom prst="ellipse">
                <a:avLst/>
              </a:prstGeom>
              <a:solidFill>
                <a:srgbClr val="00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sp>
            <p:nvSpPr>
              <p:cNvPr id="4115" name="AutoShape 10">
                <a:extLst>
                  <a:ext uri="{FF2B5EF4-FFF2-40B4-BE49-F238E27FC236}">
                    <a16:creationId xmlns:a16="http://schemas.microsoft.com/office/drawing/2014/main" id="{DB25CC63-998B-6329-07A0-3F8020AAF787}"/>
                  </a:ext>
                </a:extLst>
              </p:cNvPr>
              <p:cNvSpPr>
                <a:spLocks noChangeArrowheads="1"/>
              </p:cNvSpPr>
              <p:nvPr/>
            </p:nvSpPr>
            <p:spPr bwMode="auto">
              <a:xfrm>
                <a:off x="5790" y="3078"/>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sp>
          <p:nvSpPr>
            <p:cNvPr id="29" name="AutoShape 11">
              <a:extLst>
                <a:ext uri="{FF2B5EF4-FFF2-40B4-BE49-F238E27FC236}">
                  <a16:creationId xmlns:a16="http://schemas.microsoft.com/office/drawing/2014/main" id="{28E4C068-1C2E-53AB-0166-F0CC70030BBC}"/>
                </a:ext>
              </a:extLst>
            </p:cNvPr>
            <p:cNvSpPr>
              <a:spLocks noChangeArrowheads="1"/>
            </p:cNvSpPr>
            <p:nvPr/>
          </p:nvSpPr>
          <p:spPr bwMode="auto">
            <a:xfrm>
              <a:off x="4431" y="1246"/>
              <a:ext cx="360" cy="375"/>
            </a:xfrm>
            <a:prstGeom prst="flowChartDecision">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nvGrpSpPr>
            <p:cNvPr id="30" name="Group 12">
              <a:extLst>
                <a:ext uri="{FF2B5EF4-FFF2-40B4-BE49-F238E27FC236}">
                  <a16:creationId xmlns:a16="http://schemas.microsoft.com/office/drawing/2014/main" id="{64A06C78-6A0B-86E1-1EE2-2FE23EB065D5}"/>
                </a:ext>
              </a:extLst>
            </p:cNvPr>
            <p:cNvGrpSpPr>
              <a:grpSpLocks/>
            </p:cNvGrpSpPr>
            <p:nvPr/>
          </p:nvGrpSpPr>
          <p:grpSpPr bwMode="auto">
            <a:xfrm>
              <a:off x="3207" y="1246"/>
              <a:ext cx="360" cy="375"/>
              <a:chOff x="5040" y="4014"/>
              <a:chExt cx="1080" cy="1092"/>
            </a:xfrm>
          </p:grpSpPr>
          <p:sp>
            <p:nvSpPr>
              <p:cNvPr id="4110" name="AutoShape 13">
                <a:extLst>
                  <a:ext uri="{FF2B5EF4-FFF2-40B4-BE49-F238E27FC236}">
                    <a16:creationId xmlns:a16="http://schemas.microsoft.com/office/drawing/2014/main" id="{2236E529-1E0F-0FFE-9E46-8CAD58F36E4E}"/>
                  </a:ext>
                </a:extLst>
              </p:cNvPr>
              <p:cNvSpPr>
                <a:spLocks noChangeArrowheads="1"/>
              </p:cNvSpPr>
              <p:nvPr/>
            </p:nvSpPr>
            <p:spPr bwMode="auto">
              <a:xfrm rot="10800000">
                <a:off x="5040" y="4014"/>
                <a:ext cx="1080" cy="9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40 w 21600"/>
                  <a:gd name="T13" fmla="*/ 2285 h 21600"/>
                  <a:gd name="T14" fmla="*/ 16560 w 21600"/>
                  <a:gd name="T15" fmla="*/ 1368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ea typeface="微软雅黑" panose="020B0503020204020204" pitchFamily="34" charset="-122"/>
                  <a:sym typeface="Times New Roman" panose="02020603050405020304" pitchFamily="18" charset="0"/>
                </a:endParaRPr>
              </a:p>
            </p:txBody>
          </p:sp>
          <p:sp>
            <p:nvSpPr>
              <p:cNvPr id="4111" name="AutoShape 14">
                <a:extLst>
                  <a:ext uri="{FF2B5EF4-FFF2-40B4-BE49-F238E27FC236}">
                    <a16:creationId xmlns:a16="http://schemas.microsoft.com/office/drawing/2014/main" id="{5AF7EC5B-9501-5371-6E21-7E4C4C63FAB3}"/>
                  </a:ext>
                </a:extLst>
              </p:cNvPr>
              <p:cNvSpPr>
                <a:spLocks noChangeArrowheads="1"/>
              </p:cNvSpPr>
              <p:nvPr/>
            </p:nvSpPr>
            <p:spPr bwMode="auto">
              <a:xfrm>
                <a:off x="5490" y="4794"/>
                <a:ext cx="180" cy="312"/>
              </a:xfrm>
              <a:prstGeom prst="flowChartExtract">
                <a:avLst/>
              </a:prstGeom>
              <a:solidFill>
                <a:srgbClr val="00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Times New Roman" panose="02020603050405020304" pitchFamily="18" charset="0"/>
                  <a:sym typeface="Times New Roman" panose="02020603050405020304" pitchFamily="18" charset="0"/>
                </a:endParaRPr>
              </a:p>
            </p:txBody>
          </p:sp>
        </p:grpSp>
        <p:grpSp>
          <p:nvGrpSpPr>
            <p:cNvPr id="31" name="Group 35">
              <a:extLst>
                <a:ext uri="{FF2B5EF4-FFF2-40B4-BE49-F238E27FC236}">
                  <a16:creationId xmlns:a16="http://schemas.microsoft.com/office/drawing/2014/main" id="{6ADE2551-4C98-695F-3834-1B84461A00C0}"/>
                </a:ext>
              </a:extLst>
            </p:cNvPr>
            <p:cNvGrpSpPr>
              <a:grpSpLocks/>
            </p:cNvGrpSpPr>
            <p:nvPr/>
          </p:nvGrpSpPr>
          <p:grpSpPr bwMode="auto">
            <a:xfrm>
              <a:off x="2627" y="1816"/>
              <a:ext cx="432" cy="1623"/>
              <a:chOff x="2160" y="4514"/>
              <a:chExt cx="1080" cy="4056"/>
            </a:xfrm>
          </p:grpSpPr>
          <p:sp>
            <p:nvSpPr>
              <p:cNvPr id="32" name="Text Box 36">
                <a:extLst>
                  <a:ext uri="{FF2B5EF4-FFF2-40B4-BE49-F238E27FC236}">
                    <a16:creationId xmlns:a16="http://schemas.microsoft.com/office/drawing/2014/main" id="{4396D7A9-D19A-892C-C638-9065ECD984B8}"/>
                  </a:ext>
                </a:extLst>
              </p:cNvPr>
              <p:cNvSpPr txBox="1">
                <a:spLocks noChangeArrowheads="1"/>
              </p:cNvSpPr>
              <p:nvPr/>
            </p:nvSpPr>
            <p:spPr bwMode="auto">
              <a:xfrm>
                <a:off x="2160" y="4514"/>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A</a:t>
                </a:r>
              </a:p>
            </p:txBody>
          </p:sp>
          <p:sp>
            <p:nvSpPr>
              <p:cNvPr id="33" name="Text Box 37">
                <a:extLst>
                  <a:ext uri="{FF2B5EF4-FFF2-40B4-BE49-F238E27FC236}">
                    <a16:creationId xmlns:a16="http://schemas.microsoft.com/office/drawing/2014/main" id="{1287183E-5B2D-18C2-6991-68D32D0B2E9F}"/>
                  </a:ext>
                </a:extLst>
              </p:cNvPr>
              <p:cNvSpPr txBox="1">
                <a:spLocks noChangeArrowheads="1"/>
              </p:cNvSpPr>
              <p:nvPr/>
            </p:nvSpPr>
            <p:spPr bwMode="auto">
              <a:xfrm>
                <a:off x="2160" y="5606"/>
                <a:ext cx="108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K</a:t>
                </a:r>
              </a:p>
            </p:txBody>
          </p:sp>
          <p:sp>
            <p:nvSpPr>
              <p:cNvPr id="34" name="Text Box 38">
                <a:extLst>
                  <a:ext uri="{FF2B5EF4-FFF2-40B4-BE49-F238E27FC236}">
                    <a16:creationId xmlns:a16="http://schemas.microsoft.com/office/drawing/2014/main" id="{C4C72787-86F8-CCAF-4FDC-E74953BBA249}"/>
                  </a:ext>
                </a:extLst>
              </p:cNvPr>
              <p:cNvSpPr txBox="1">
                <a:spLocks noChangeArrowheads="1"/>
              </p:cNvSpPr>
              <p:nvPr/>
            </p:nvSpPr>
            <p:spPr bwMode="auto">
              <a:xfrm>
                <a:off x="2160" y="6698"/>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Q</a:t>
                </a:r>
              </a:p>
            </p:txBody>
          </p:sp>
          <p:sp>
            <p:nvSpPr>
              <p:cNvPr id="4109" name="Text Box 39">
                <a:extLst>
                  <a:ext uri="{FF2B5EF4-FFF2-40B4-BE49-F238E27FC236}">
                    <a16:creationId xmlns:a16="http://schemas.microsoft.com/office/drawing/2014/main" id="{5180C4A5-15E7-7342-C1EB-2A0285A8FAEA}"/>
                  </a:ext>
                </a:extLst>
              </p:cNvPr>
              <p:cNvSpPr txBox="1">
                <a:spLocks noChangeArrowheads="1"/>
              </p:cNvSpPr>
              <p:nvPr/>
            </p:nvSpPr>
            <p:spPr bwMode="auto">
              <a:xfrm>
                <a:off x="2160" y="7790"/>
                <a:ext cx="1080"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sz="2200" b="1">
                    <a:latin typeface="Times New Roman" panose="02020603050405020304" pitchFamily="18" charset="0"/>
                    <a:sym typeface="Times New Roman" panose="02020603050405020304" pitchFamily="18" charset="0"/>
                  </a:rPr>
                  <a:t>J</a:t>
                </a:r>
              </a:p>
            </p:txBody>
          </p:sp>
        </p:grpSp>
      </p:grpSp>
      <p:sp>
        <p:nvSpPr>
          <p:cNvPr id="4116" name="Text Box 45">
            <a:extLst>
              <a:ext uri="{FF2B5EF4-FFF2-40B4-BE49-F238E27FC236}">
                <a16:creationId xmlns:a16="http://schemas.microsoft.com/office/drawing/2014/main" id="{E10F3584-66AE-71D4-37ED-FE293448B9F1}"/>
              </a:ext>
            </a:extLst>
          </p:cNvPr>
          <p:cNvSpPr txBox="1">
            <a:spLocks noChangeArrowheads="1"/>
          </p:cNvSpPr>
          <p:nvPr/>
        </p:nvSpPr>
        <p:spPr bwMode="auto">
          <a:xfrm>
            <a:off x="3508564" y="5435700"/>
            <a:ext cx="3129406"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2400" b="0">
                <a:latin typeface="Times New Roman" panose="02020603050405020304" pitchFamily="18" charset="0"/>
                <a:sym typeface="Times New Roman" panose="02020603050405020304" pitchFamily="18" charset="0"/>
              </a:rPr>
              <a:t>符号相同的牌</a:t>
            </a:r>
          </a:p>
        </p:txBody>
      </p:sp>
      <p:sp>
        <p:nvSpPr>
          <p:cNvPr id="4117" name="TextBox 2">
            <a:extLst>
              <a:ext uri="{FF2B5EF4-FFF2-40B4-BE49-F238E27FC236}">
                <a16:creationId xmlns:a16="http://schemas.microsoft.com/office/drawing/2014/main" id="{C7A75C40-C386-19B6-511D-F2E283C88534}"/>
              </a:ext>
            </a:extLst>
          </p:cNvPr>
          <p:cNvSpPr txBox="1">
            <a:spLocks noChangeArrowheads="1"/>
          </p:cNvSpPr>
          <p:nvPr/>
        </p:nvSpPr>
        <p:spPr bwMode="auto">
          <a:xfrm>
            <a:off x="2934706" y="6381328"/>
            <a:ext cx="42768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dirty="0">
                <a:latin typeface="Times New Roman" panose="02020603050405020304" pitchFamily="18" charset="0"/>
                <a:ea typeface="宋体" panose="02010600030101010101" pitchFamily="2" charset="-122"/>
              </a:rPr>
              <a:t>以</a:t>
            </a:r>
            <a:r>
              <a:rPr lang="zh-CN" altLang="en-US" sz="1800" dirty="0">
                <a:solidFill>
                  <a:srgbClr val="FF0000"/>
                </a:solidFill>
                <a:latin typeface="Times New Roman" panose="02020603050405020304" pitchFamily="18" charset="0"/>
                <a:ea typeface="宋体" panose="02010600030101010101" pitchFamily="2" charset="-122"/>
              </a:rPr>
              <a:t>一定的准则</a:t>
            </a:r>
            <a:r>
              <a:rPr lang="zh-CN" altLang="en-US" sz="1800" dirty="0">
                <a:latin typeface="Times New Roman" panose="02020603050405020304" pitchFamily="18" charset="0"/>
                <a:ea typeface="宋体" panose="02010600030101010101" pitchFamily="2" charset="-122"/>
              </a:rPr>
              <a:t>将相似的物体聚在一起</a:t>
            </a:r>
            <a:endParaRPr lang="zh-CN" altLang="en-US" sz="18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14264691"/>
      </p:ext>
    </p:extLst>
  </p:cSld>
  <p:clrMapOvr>
    <a:masterClrMapping/>
  </p:clrMapOvr>
  <p:transition advTm="800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孤立点分析</a:t>
            </a:r>
          </a:p>
        </p:txBody>
      </p:sp>
      <p:sp>
        <p:nvSpPr>
          <p:cNvPr id="35" name="Rectangle 3">
            <a:extLst>
              <a:ext uri="{FF2B5EF4-FFF2-40B4-BE49-F238E27FC236}">
                <a16:creationId xmlns:a16="http://schemas.microsoft.com/office/drawing/2014/main" id="{0EFBDD15-9A7F-FD0D-6F29-6F76D7D71987}"/>
              </a:ext>
            </a:extLst>
          </p:cNvPr>
          <p:cNvSpPr txBox="1">
            <a:spLocks noChangeArrowheads="1"/>
          </p:cNvSpPr>
          <p:nvPr/>
        </p:nvSpPr>
        <p:spPr bwMode="auto">
          <a:xfrm>
            <a:off x="495300" y="1360714"/>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Char char="p"/>
            </a:pPr>
            <a:r>
              <a:rPr lang="zh-CN" altLang="en-US" sz="2800" kern="0" dirty="0">
                <a:ea typeface="宋体" panose="02010600030101010101" pitchFamily="2" charset="-122"/>
              </a:rPr>
              <a:t>孤立点分析</a:t>
            </a:r>
          </a:p>
          <a:p>
            <a:pPr lvl="1" eaLnBrk="1" hangingPunct="1">
              <a:buFont typeface="Wingdings" panose="05000000000000000000" pitchFamily="2" charset="2"/>
              <a:buChar char="l"/>
            </a:pPr>
            <a:r>
              <a:rPr lang="zh-CN" altLang="en-US" sz="2200" kern="0" dirty="0">
                <a:ea typeface="宋体" panose="02010600030101010101" pitchFamily="2" charset="-122"/>
              </a:rPr>
              <a:t>孤立点</a:t>
            </a:r>
            <a:r>
              <a:rPr lang="en-US" altLang="zh-CN" sz="2200" kern="0" dirty="0">
                <a:ea typeface="宋体" panose="02010600030101010101" pitchFamily="2" charset="-122"/>
              </a:rPr>
              <a:t>:</a:t>
            </a:r>
            <a:r>
              <a:rPr lang="zh-CN" altLang="en-US" sz="2200" kern="0" dirty="0">
                <a:ea typeface="宋体" panose="02010600030101010101" pitchFamily="2" charset="-122"/>
              </a:rPr>
              <a:t>一些与数据的一般行为或模型不一致的孤立数据</a:t>
            </a:r>
          </a:p>
          <a:p>
            <a:pPr lvl="1" eaLnBrk="1" hangingPunct="1">
              <a:buFont typeface="Wingdings" panose="05000000000000000000" pitchFamily="2" charset="2"/>
              <a:buChar char="l"/>
            </a:pPr>
            <a:r>
              <a:rPr lang="zh-CN" altLang="en-US" sz="2200" kern="0" dirty="0">
                <a:ea typeface="宋体" panose="02010600030101010101" pitchFamily="2" charset="-122"/>
              </a:rPr>
              <a:t>通常孤立点被作为“噪音”或异常被丢弃，但在欺骗检测中却可以通过对罕见事件进行孤立点分析而得到结论。</a:t>
            </a:r>
            <a:endParaRPr lang="en-US" altLang="zh-CN" sz="2200" kern="0" dirty="0">
              <a:ea typeface="宋体" panose="02010600030101010101" pitchFamily="2" charset="-122"/>
            </a:endParaRPr>
          </a:p>
          <a:p>
            <a:pPr lvl="1" eaLnBrk="1" hangingPunct="1">
              <a:buFont typeface="Wingdings" panose="05000000000000000000" pitchFamily="2" charset="2"/>
              <a:buChar char="l"/>
            </a:pPr>
            <a:endParaRPr lang="en-US" altLang="zh-CN" sz="2200" kern="0" dirty="0">
              <a:ea typeface="宋体" panose="02010600030101010101" pitchFamily="2" charset="-122"/>
            </a:endParaRPr>
          </a:p>
          <a:p>
            <a:pPr eaLnBrk="1" hangingPunct="1">
              <a:buFont typeface="Wingdings" panose="05000000000000000000" pitchFamily="2" charset="2"/>
              <a:buChar char="p"/>
            </a:pPr>
            <a:r>
              <a:rPr lang="zh-CN" altLang="en-US" sz="2800" kern="0" dirty="0">
                <a:ea typeface="宋体" panose="02010600030101010101" pitchFamily="2" charset="-122"/>
              </a:rPr>
              <a:t>方法：利用聚类和回归分析的结果</a:t>
            </a:r>
            <a:endParaRPr lang="en-US" altLang="zh-CN" sz="2800" kern="0" dirty="0">
              <a:ea typeface="宋体" panose="02010600030101010101" pitchFamily="2" charset="-122"/>
            </a:endParaRPr>
          </a:p>
          <a:p>
            <a:pPr eaLnBrk="1" hangingPunct="1">
              <a:buFont typeface="Wingdings" panose="05000000000000000000" pitchFamily="2" charset="2"/>
              <a:buChar char="p"/>
            </a:pPr>
            <a:endParaRPr lang="zh-CN" altLang="en-US" sz="2800" kern="0" dirty="0">
              <a:ea typeface="宋体" panose="02010600030101010101" pitchFamily="2" charset="-122"/>
            </a:endParaRPr>
          </a:p>
          <a:p>
            <a:pPr eaLnBrk="1" hangingPunct="1">
              <a:buFont typeface="Wingdings" panose="05000000000000000000" pitchFamily="2" charset="2"/>
              <a:buChar char="p"/>
            </a:pPr>
            <a:r>
              <a:rPr lang="zh-CN" altLang="en-US" sz="2800" kern="0" dirty="0">
                <a:ea typeface="宋体" panose="02010600030101010101" pitchFamily="2" charset="-122"/>
              </a:rPr>
              <a:t>应用</a:t>
            </a:r>
          </a:p>
          <a:p>
            <a:pPr lvl="1" eaLnBrk="1" hangingPunct="1">
              <a:buFont typeface="Wingdings" panose="05000000000000000000" pitchFamily="2" charset="2"/>
              <a:buChar char="l"/>
            </a:pPr>
            <a:r>
              <a:rPr lang="zh-CN" altLang="en-US" sz="2200" kern="0" dirty="0">
                <a:ea typeface="宋体" panose="02010600030101010101" pitchFamily="2" charset="-122"/>
              </a:rPr>
              <a:t>信用卡欺诈检测</a:t>
            </a:r>
          </a:p>
          <a:p>
            <a:pPr lvl="1" eaLnBrk="1" hangingPunct="1">
              <a:buFont typeface="Wingdings" panose="05000000000000000000" pitchFamily="2" charset="2"/>
              <a:buChar char="l"/>
            </a:pPr>
            <a:r>
              <a:rPr lang="zh-CN" altLang="en-US" sz="2200" kern="0" dirty="0">
                <a:ea typeface="宋体" panose="02010600030101010101" pitchFamily="2" charset="-122"/>
              </a:rPr>
              <a:t>移动电话欺诈检测</a:t>
            </a:r>
          </a:p>
          <a:p>
            <a:pPr lvl="1" eaLnBrk="1" hangingPunct="1">
              <a:buFont typeface="Wingdings" panose="05000000000000000000" pitchFamily="2" charset="2"/>
              <a:buChar char="l"/>
            </a:pPr>
            <a:r>
              <a:rPr lang="zh-CN" altLang="en-US" sz="2200" kern="0" dirty="0">
                <a:ea typeface="宋体" panose="02010600030101010101" pitchFamily="2" charset="-122"/>
              </a:rPr>
              <a:t>客户划分</a:t>
            </a:r>
          </a:p>
          <a:p>
            <a:pPr lvl="1" eaLnBrk="1" hangingPunct="1">
              <a:buFont typeface="Wingdings" panose="05000000000000000000" pitchFamily="2" charset="2"/>
              <a:buChar char="l"/>
            </a:pPr>
            <a:r>
              <a:rPr lang="zh-CN" altLang="en-US" sz="2200" kern="0" dirty="0">
                <a:ea typeface="宋体" panose="02010600030101010101" pitchFamily="2" charset="-122"/>
              </a:rPr>
              <a:t>医疗分析（异常）</a:t>
            </a:r>
          </a:p>
        </p:txBody>
      </p:sp>
    </p:spTree>
    <p:extLst>
      <p:ext uri="{BB962C8B-B14F-4D97-AF65-F5344CB8AC3E}">
        <p14:creationId xmlns:p14="http://schemas.microsoft.com/office/powerpoint/2010/main" val="3433614308"/>
      </p:ext>
    </p:extLst>
  </p:cSld>
  <p:clrMapOvr>
    <a:masterClrMapping/>
  </p:clrMapOvr>
  <p:transition advTm="800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时序数据分析</a:t>
            </a:r>
          </a:p>
        </p:txBody>
      </p:sp>
      <p:sp>
        <p:nvSpPr>
          <p:cNvPr id="2" name="Rectangle 3">
            <a:extLst>
              <a:ext uri="{FF2B5EF4-FFF2-40B4-BE49-F238E27FC236}">
                <a16:creationId xmlns:a16="http://schemas.microsoft.com/office/drawing/2014/main" id="{099878B0-E3BB-BEDB-9B8B-EF00F4D6845A}"/>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Char char="p"/>
            </a:pPr>
            <a:r>
              <a:rPr lang="zh-CN" altLang="en-US" sz="2800" kern="0" dirty="0">
                <a:ea typeface="宋体" panose="02010600030101010101" pitchFamily="2" charset="-122"/>
              </a:rPr>
              <a:t>描述行为随时间变化的对象的发展规律或趋势（时序数据库）</a:t>
            </a:r>
          </a:p>
          <a:p>
            <a:pPr lvl="1" eaLnBrk="1" hangingPunct="1">
              <a:buFont typeface="Wingdings" panose="05000000000000000000" pitchFamily="2" charset="2"/>
              <a:buChar char="l"/>
            </a:pPr>
            <a:r>
              <a:rPr lang="zh-CN" altLang="en-US" sz="2200" kern="0" dirty="0">
                <a:ea typeface="宋体" panose="02010600030101010101" pitchFamily="2" charset="-122"/>
              </a:rPr>
              <a:t>趋势、时间序列、偏差分析</a:t>
            </a:r>
            <a:r>
              <a:rPr lang="en-US" altLang="zh-CN" sz="2200" kern="0" dirty="0">
                <a:ea typeface="宋体" panose="02010600030101010101" pitchFamily="2" charset="-122"/>
              </a:rPr>
              <a:t>:  </a:t>
            </a:r>
            <a:r>
              <a:rPr lang="zh-CN" altLang="en-US" sz="2200" kern="0" dirty="0">
                <a:ea typeface="宋体" panose="02010600030101010101" pitchFamily="2" charset="-122"/>
              </a:rPr>
              <a:t>回归分析</a:t>
            </a:r>
          </a:p>
          <a:p>
            <a:pPr lvl="1" eaLnBrk="1" hangingPunct="1">
              <a:buFont typeface="Wingdings" panose="05000000000000000000" pitchFamily="2" charset="2"/>
              <a:buChar char="l"/>
            </a:pPr>
            <a:r>
              <a:rPr lang="zh-CN" altLang="en-US" sz="2200" kern="0" dirty="0">
                <a:ea typeface="宋体" panose="02010600030101010101" pitchFamily="2" charset="-122"/>
              </a:rPr>
              <a:t>序列模式匹配：例先买了数码相机，然后又买了大容量</a:t>
            </a:r>
            <a:r>
              <a:rPr lang="en-US" altLang="zh-CN" sz="2200" kern="0" dirty="0">
                <a:ea typeface="宋体" panose="02010600030101010101" pitchFamily="2" charset="-122"/>
              </a:rPr>
              <a:t>SD</a:t>
            </a:r>
            <a:r>
              <a:rPr lang="zh-CN" altLang="en-US" sz="2200" kern="0" dirty="0">
                <a:ea typeface="宋体" panose="02010600030101010101" pitchFamily="2" charset="-122"/>
              </a:rPr>
              <a:t>卡</a:t>
            </a:r>
            <a:endParaRPr lang="en-US" altLang="zh-CN" sz="2200" kern="0" dirty="0">
              <a:ea typeface="宋体" panose="02010600030101010101" pitchFamily="2" charset="-122"/>
            </a:endParaRPr>
          </a:p>
          <a:p>
            <a:pPr lvl="1" eaLnBrk="1" hangingPunct="1">
              <a:buFont typeface="Wingdings" panose="05000000000000000000" pitchFamily="2" charset="2"/>
              <a:buChar char="l"/>
            </a:pPr>
            <a:r>
              <a:rPr lang="zh-CN" altLang="en-US" sz="2200" kern="0" dirty="0">
                <a:ea typeface="宋体" panose="02010600030101010101" pitchFamily="2" charset="-122"/>
              </a:rPr>
              <a:t>周期性分析</a:t>
            </a:r>
          </a:p>
          <a:p>
            <a:pPr lvl="1" eaLnBrk="1" hangingPunct="1">
              <a:buFont typeface="Wingdings" panose="05000000000000000000" pitchFamily="2" charset="2"/>
              <a:buChar char="l"/>
            </a:pPr>
            <a:r>
              <a:rPr lang="zh-CN" altLang="en-US" sz="2200" kern="0" dirty="0">
                <a:ea typeface="宋体" panose="02010600030101010101" pitchFamily="2" charset="-122"/>
              </a:rPr>
              <a:t>基于类似性的分析</a:t>
            </a:r>
            <a:endParaRPr lang="en-US" altLang="zh-CN" sz="2200" kern="0" dirty="0">
              <a:ea typeface="宋体" panose="02010600030101010101" pitchFamily="2" charset="-122"/>
            </a:endParaRPr>
          </a:p>
          <a:p>
            <a:pPr lvl="1" eaLnBrk="1" hangingPunct="1">
              <a:buFont typeface="Wingdings" panose="05000000000000000000" pitchFamily="2" charset="2"/>
              <a:buChar char="l"/>
            </a:pPr>
            <a:endParaRPr lang="en-US" altLang="zh-CN" sz="2200" kern="0" dirty="0">
              <a:ea typeface="宋体" panose="02010600030101010101" pitchFamily="2" charset="-122"/>
            </a:endParaRPr>
          </a:p>
          <a:p>
            <a:pPr eaLnBrk="1" hangingPunct="1">
              <a:buFont typeface="Wingdings" panose="05000000000000000000" pitchFamily="2" charset="2"/>
              <a:buChar char="p"/>
            </a:pPr>
            <a:r>
              <a:rPr lang="zh-CN" altLang="en-US" sz="2800" kern="0" dirty="0">
                <a:ea typeface="宋体" panose="02010600030101010101" pitchFamily="2" charset="-122"/>
              </a:rPr>
              <a:t>数据流挖掘</a:t>
            </a:r>
            <a:endParaRPr lang="en-US" altLang="zh-CN" sz="2800" kern="0" dirty="0">
              <a:ea typeface="宋体" panose="02010600030101010101" pitchFamily="2" charset="-122"/>
            </a:endParaRPr>
          </a:p>
          <a:p>
            <a:pPr lvl="1" eaLnBrk="1" hangingPunct="1">
              <a:buFont typeface="Wingdings" panose="05000000000000000000" pitchFamily="2" charset="2"/>
              <a:buChar char="l"/>
            </a:pPr>
            <a:r>
              <a:rPr lang="zh-CN" altLang="en-US" sz="2200" kern="0" dirty="0">
                <a:ea typeface="宋体" panose="02010600030101010101" pitchFamily="2" charset="-122"/>
              </a:rPr>
              <a:t>有序的，时变的，潜在无限的数据流</a:t>
            </a:r>
          </a:p>
        </p:txBody>
      </p:sp>
    </p:spTree>
    <p:extLst>
      <p:ext uri="{BB962C8B-B14F-4D97-AF65-F5344CB8AC3E}">
        <p14:creationId xmlns:p14="http://schemas.microsoft.com/office/powerpoint/2010/main" val="1037836463"/>
      </p:ext>
    </p:extLst>
  </p:cSld>
  <p:clrMapOvr>
    <a:masterClrMapping/>
  </p:clrMapOvr>
  <p:transition advTm="80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数据挖掘功能</a:t>
            </a:r>
            <a:r>
              <a:rPr lang="en-US" altLang="zh-CN" dirty="0">
                <a:solidFill>
                  <a:schemeClr val="tx1"/>
                </a:solidFill>
              </a:rPr>
              <a:t>-</a:t>
            </a:r>
            <a:r>
              <a:rPr lang="zh-CN" altLang="en-US" dirty="0">
                <a:solidFill>
                  <a:schemeClr val="tx1"/>
                </a:solidFill>
              </a:rPr>
              <a:t>结构和网络分析</a:t>
            </a:r>
          </a:p>
        </p:txBody>
      </p:sp>
      <p:sp>
        <p:nvSpPr>
          <p:cNvPr id="2" name="内容占位符 2">
            <a:extLst>
              <a:ext uri="{FF2B5EF4-FFF2-40B4-BE49-F238E27FC236}">
                <a16:creationId xmlns:a16="http://schemas.microsoft.com/office/drawing/2014/main" id="{2F247AD3-C8D8-F5E8-B2B8-D08886CFE647}"/>
              </a:ext>
            </a:extLst>
          </p:cNvPr>
          <p:cNvSpPr txBox="1">
            <a:spLocks/>
          </p:cNvSpPr>
          <p:nvPr/>
        </p:nvSpPr>
        <p:spPr bwMode="auto">
          <a:xfrm>
            <a:off x="587149" y="127499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a:buFont typeface="Wingdings" panose="05000000000000000000" pitchFamily="2" charset="2"/>
              <a:buChar char="p"/>
            </a:pPr>
            <a:r>
              <a:rPr lang="zh-CN" altLang="en-US" sz="2800" kern="0" dirty="0">
                <a:ea typeface="宋体" panose="02010600030101010101" pitchFamily="2" charset="-122"/>
              </a:rPr>
              <a:t>图挖掘</a:t>
            </a:r>
            <a:endParaRPr lang="en-US" altLang="zh-CN" sz="2800" kern="0" dirty="0">
              <a:ea typeface="宋体" panose="02010600030101010101" pitchFamily="2" charset="-122"/>
            </a:endParaRPr>
          </a:p>
          <a:p>
            <a:pPr lvl="1">
              <a:buFont typeface="Wingdings" panose="05000000000000000000" pitchFamily="2" charset="2"/>
              <a:buChar char="l"/>
            </a:pPr>
            <a:r>
              <a:rPr lang="zh-CN" altLang="en-US" sz="2200" kern="0" dirty="0">
                <a:ea typeface="宋体" panose="02010600030101010101" pitchFamily="2" charset="-122"/>
              </a:rPr>
              <a:t>寻找频繁子图，树，和子结构</a:t>
            </a:r>
            <a:endParaRPr lang="en-US" altLang="zh-CN" sz="2200" kern="0" dirty="0">
              <a:ea typeface="宋体" panose="02010600030101010101" pitchFamily="2" charset="-122"/>
            </a:endParaRPr>
          </a:p>
          <a:p>
            <a:pPr lvl="1"/>
            <a:endParaRPr lang="en-US" altLang="zh-CN" kern="0" dirty="0">
              <a:ea typeface="宋体" panose="02010600030101010101" pitchFamily="2" charset="-122"/>
            </a:endParaRPr>
          </a:p>
          <a:p>
            <a:pPr>
              <a:buFont typeface="Wingdings" panose="05000000000000000000" pitchFamily="2" charset="2"/>
              <a:buChar char="p"/>
            </a:pPr>
            <a:r>
              <a:rPr lang="zh-CN" altLang="en-US" sz="2800" kern="0" dirty="0">
                <a:ea typeface="宋体" panose="02010600030101010101" pitchFamily="2" charset="-122"/>
              </a:rPr>
              <a:t>信息网络分析</a:t>
            </a:r>
            <a:endParaRPr lang="en-US" altLang="zh-CN" sz="2800" kern="0" dirty="0">
              <a:ea typeface="宋体" panose="02010600030101010101" pitchFamily="2" charset="-122"/>
            </a:endParaRPr>
          </a:p>
          <a:p>
            <a:pPr lvl="1"/>
            <a:r>
              <a:rPr lang="zh-CN" altLang="en-US" sz="2200" kern="0" dirty="0">
                <a:ea typeface="宋体" panose="02010600030101010101" pitchFamily="2" charset="-122"/>
              </a:rPr>
              <a:t>社交网络：参与者（对象，节点）和关系（边）</a:t>
            </a:r>
            <a:endParaRPr lang="en-US" altLang="zh-CN" sz="2200" kern="0" dirty="0">
              <a:ea typeface="宋体" panose="02010600030101010101" pitchFamily="2" charset="-122"/>
            </a:endParaRPr>
          </a:p>
          <a:p>
            <a:pPr lvl="2"/>
            <a:r>
              <a:rPr lang="zh-CN" altLang="en-US" kern="0" dirty="0">
                <a:ea typeface="宋体" panose="02010600030101010101" pitchFamily="2" charset="-122"/>
              </a:rPr>
              <a:t>例：论文的作者网络</a:t>
            </a:r>
            <a:endParaRPr lang="en-US" altLang="zh-CN" kern="0" dirty="0">
              <a:ea typeface="宋体" panose="02010600030101010101" pitchFamily="2" charset="-122"/>
            </a:endParaRPr>
          </a:p>
          <a:p>
            <a:pPr lvl="1"/>
            <a:r>
              <a:rPr lang="zh-CN" altLang="en-US" sz="2200" kern="0" dirty="0">
                <a:ea typeface="宋体" panose="02010600030101010101" pitchFamily="2" charset="-122"/>
              </a:rPr>
              <a:t>多种异构网络</a:t>
            </a:r>
            <a:endParaRPr lang="en-US" altLang="zh-CN" sz="2200" kern="0" dirty="0">
              <a:ea typeface="宋体" panose="02010600030101010101" pitchFamily="2" charset="-122"/>
            </a:endParaRPr>
          </a:p>
          <a:p>
            <a:pPr lvl="2"/>
            <a:r>
              <a:rPr lang="zh-CN" altLang="en-US" kern="0" dirty="0">
                <a:ea typeface="宋体" panose="02010600030101010101" pitchFamily="2" charset="-122"/>
              </a:rPr>
              <a:t>一个人可能处于多个网络中：朋友、家庭、同学</a:t>
            </a:r>
            <a:endParaRPr lang="en-US" altLang="zh-CN" kern="0" dirty="0">
              <a:ea typeface="宋体" panose="02010600030101010101" pitchFamily="2" charset="-122"/>
            </a:endParaRPr>
          </a:p>
          <a:p>
            <a:pPr lvl="2"/>
            <a:endParaRPr lang="en-US" altLang="zh-CN" kern="0" dirty="0">
              <a:ea typeface="宋体" panose="02010600030101010101" pitchFamily="2" charset="-122"/>
            </a:endParaRPr>
          </a:p>
          <a:p>
            <a:pPr>
              <a:buFont typeface="Wingdings" panose="05000000000000000000" pitchFamily="2" charset="2"/>
              <a:buChar char="p"/>
            </a:pPr>
            <a:r>
              <a:rPr lang="en-US" altLang="zh-CN" sz="2800" kern="0" dirty="0">
                <a:ea typeface="宋体" panose="02010600030101010101" pitchFamily="2" charset="-122"/>
              </a:rPr>
              <a:t>Web</a:t>
            </a:r>
            <a:r>
              <a:rPr lang="zh-CN" altLang="en-US" sz="2800" kern="0" dirty="0">
                <a:ea typeface="宋体" panose="02010600030101010101" pitchFamily="2" charset="-122"/>
              </a:rPr>
              <a:t>挖掘</a:t>
            </a:r>
            <a:endParaRPr lang="en-US" altLang="zh-CN" sz="2800" kern="0" dirty="0">
              <a:ea typeface="宋体" panose="02010600030101010101" pitchFamily="2" charset="-122"/>
            </a:endParaRPr>
          </a:p>
          <a:p>
            <a:pPr lvl="1"/>
            <a:r>
              <a:rPr lang="en-US" altLang="zh-CN" sz="2200" kern="0" dirty="0">
                <a:ea typeface="宋体" panose="02010600030101010101" pitchFamily="2" charset="-122"/>
              </a:rPr>
              <a:t>Web</a:t>
            </a:r>
            <a:r>
              <a:rPr lang="zh-CN" altLang="en-US" sz="2200" kern="0" dirty="0">
                <a:ea typeface="宋体" panose="02010600030101010101" pitchFamily="2" charset="-122"/>
              </a:rPr>
              <a:t>是一个巨大的信息网络：</a:t>
            </a:r>
            <a:r>
              <a:rPr lang="en-US" altLang="zh-CN" sz="2200" kern="0" dirty="0">
                <a:ea typeface="宋体" panose="02010600030101010101" pitchFamily="2" charset="-122"/>
              </a:rPr>
              <a:t>Google</a:t>
            </a:r>
            <a:r>
              <a:rPr lang="zh-CN" altLang="en-US" sz="2200" kern="0" dirty="0">
                <a:ea typeface="宋体" panose="02010600030101010101" pitchFamily="2" charset="-122"/>
              </a:rPr>
              <a:t>的</a:t>
            </a:r>
            <a:r>
              <a:rPr lang="en-US" altLang="zh-CN" sz="2200" kern="0" dirty="0">
                <a:ea typeface="宋体" panose="02010600030101010101" pitchFamily="2" charset="-122"/>
              </a:rPr>
              <a:t>PageRank</a:t>
            </a:r>
          </a:p>
          <a:p>
            <a:pPr lvl="1"/>
            <a:r>
              <a:rPr lang="en-US" altLang="zh-CN" sz="2200" kern="0" dirty="0">
                <a:ea typeface="宋体" panose="02010600030101010101" pitchFamily="2" charset="-122"/>
              </a:rPr>
              <a:t>Web</a:t>
            </a:r>
            <a:r>
              <a:rPr lang="zh-CN" altLang="en-US" sz="2200" kern="0" dirty="0">
                <a:ea typeface="宋体" panose="02010600030101010101" pitchFamily="2" charset="-122"/>
              </a:rPr>
              <a:t>信息网络分析：团体发现、意见挖掘</a:t>
            </a:r>
            <a:endParaRPr lang="en-US" altLang="zh-CN" sz="2200" kern="0" dirty="0">
              <a:ea typeface="宋体" panose="02010600030101010101" pitchFamily="2" charset="-122"/>
            </a:endParaRPr>
          </a:p>
        </p:txBody>
      </p:sp>
    </p:spTree>
    <p:extLst>
      <p:ext uri="{BB962C8B-B14F-4D97-AF65-F5344CB8AC3E}">
        <p14:creationId xmlns:p14="http://schemas.microsoft.com/office/powerpoint/2010/main" val="3785520638"/>
      </p:ext>
    </p:extLst>
  </p:cSld>
  <p:clrMapOvr>
    <a:masterClrMapping/>
  </p:clrMapOvr>
  <p:transition advTm="8005"/>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知识的评估</a:t>
            </a:r>
          </a:p>
        </p:txBody>
      </p:sp>
      <p:sp>
        <p:nvSpPr>
          <p:cNvPr id="2" name="内容占位符 2">
            <a:extLst>
              <a:ext uri="{FF2B5EF4-FFF2-40B4-BE49-F238E27FC236}">
                <a16:creationId xmlns:a16="http://schemas.microsoft.com/office/drawing/2014/main" id="{8BED7C4F-BD39-38CE-B4C4-6863FBF643B2}"/>
              </a:ext>
            </a:extLst>
          </p:cNvPr>
          <p:cNvSpPr txBox="1">
            <a:spLocks/>
          </p:cNvSpPr>
          <p:nvPr/>
        </p:nvSpPr>
        <p:spPr bwMode="auto">
          <a:xfrm>
            <a:off x="457199" y="1600200"/>
            <a:ext cx="8811987"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R="0" lvl="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p"/>
              <a:tabLst/>
              <a:defRPr/>
            </a:pPr>
            <a:r>
              <a:rPr kumimoji="0" lang="zh-CN" altLang="en-US" sz="3000" b="0" i="0" u="none" strike="noStrike" kern="0" cap="none" spc="0" normalizeH="0" baseline="0" noProof="0" dirty="0">
                <a:ln>
                  <a:noFill/>
                </a:ln>
                <a:solidFill>
                  <a:srgbClr val="000000"/>
                </a:solidFill>
                <a:effectLst/>
                <a:uLnTx/>
                <a:uFillTx/>
                <a:latin typeface="Arial"/>
                <a:ea typeface="SimSun"/>
                <a:cs typeface="+mn-cs"/>
              </a:rPr>
              <a:t>所有模式都是有趣的吗？</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数据挖掘可能产生数以千计的模式或规则</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可能只在一定时间空间上适用</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可能不具代表性，具有短暂性</a:t>
            </a:r>
            <a:endParaRPr kumimoji="0" lang="en-US" altLang="zh-CN" sz="2400" b="0" i="0" u="none" strike="noStrike" kern="0" cap="none" spc="0" normalizeH="0" baseline="0" noProof="0" dirty="0">
              <a:ln>
                <a:noFill/>
              </a:ln>
              <a:solidFill>
                <a:srgbClr val="000000"/>
              </a:solidFill>
              <a:effectLst/>
              <a:uLnTx/>
              <a:uFillTx/>
              <a:latin typeface="Arial"/>
              <a:ea typeface="SimSun"/>
            </a:endParaRP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endParaRPr kumimoji="0" lang="zh-CN" altLang="en-US" sz="2400" b="0" i="0" u="none" strike="noStrike" kern="0" cap="none" spc="0" normalizeH="0" baseline="0" noProof="0" dirty="0">
              <a:ln>
                <a:noFill/>
              </a:ln>
              <a:solidFill>
                <a:srgbClr val="000000"/>
              </a:solidFill>
              <a:effectLst/>
              <a:uLnTx/>
              <a:uFillTx/>
              <a:latin typeface="Arial"/>
              <a:ea typeface="SimSun"/>
            </a:endParaRPr>
          </a:p>
          <a:p>
            <a:pPr>
              <a:buClr>
                <a:srgbClr val="CC9900"/>
              </a:buClr>
              <a:buFont typeface="Wingdings" panose="05000000000000000000" pitchFamily="2" charset="2"/>
              <a:buChar char="p"/>
              <a:defRPr/>
            </a:pPr>
            <a:r>
              <a:rPr lang="zh-CN" altLang="en-US" kern="0" dirty="0">
                <a:solidFill>
                  <a:srgbClr val="000000"/>
                </a:solidFill>
                <a:latin typeface="Arial"/>
                <a:ea typeface="SimSun"/>
              </a:rPr>
              <a:t>对所挖掘知识的评估</a:t>
            </a:r>
            <a:r>
              <a:rPr lang="en-US" altLang="zh-CN" kern="0" dirty="0">
                <a:solidFill>
                  <a:srgbClr val="000000"/>
                </a:solidFill>
                <a:latin typeface="Arial"/>
                <a:ea typeface="SimSun"/>
              </a:rPr>
              <a:t>---</a:t>
            </a:r>
            <a:r>
              <a:rPr lang="zh-CN" altLang="en-US" kern="0" dirty="0">
                <a:solidFill>
                  <a:srgbClr val="000000"/>
                </a:solidFill>
                <a:latin typeface="Arial"/>
                <a:ea typeface="SimSun"/>
              </a:rPr>
              <a:t>是否能只搜索有趣的模式或知识？</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描述性 </a:t>
            </a:r>
            <a:r>
              <a:rPr kumimoji="0" lang="en-US" altLang="zh-CN" sz="2400" b="0" i="0" u="none" strike="noStrike" kern="0" cap="none" spc="0" normalizeH="0" baseline="0" noProof="0" dirty="0">
                <a:ln>
                  <a:noFill/>
                </a:ln>
                <a:solidFill>
                  <a:srgbClr val="000000"/>
                </a:solidFill>
                <a:effectLst/>
                <a:uLnTx/>
                <a:uFillTx/>
                <a:latin typeface="Arial"/>
                <a:ea typeface="SimSun"/>
              </a:rPr>
              <a:t>VS. </a:t>
            </a:r>
            <a:r>
              <a:rPr kumimoji="0" lang="zh-CN" altLang="en-US" sz="2400" b="0" i="0" u="none" strike="noStrike" kern="0" cap="none" spc="0" normalizeH="0" baseline="0" noProof="0" dirty="0">
                <a:ln>
                  <a:noFill/>
                </a:ln>
                <a:solidFill>
                  <a:srgbClr val="000000"/>
                </a:solidFill>
                <a:effectLst/>
                <a:uLnTx/>
                <a:uFillTx/>
                <a:latin typeface="Arial"/>
                <a:ea typeface="SimSun"/>
              </a:rPr>
              <a:t>预测性</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覆盖率</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典型性与新颖性</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精确度</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zh-CN" altLang="en-US" sz="2400" b="0" i="0" u="none" strike="noStrike" kern="0" cap="none" spc="0" normalizeH="0" baseline="0" noProof="0" dirty="0">
                <a:ln>
                  <a:noFill/>
                </a:ln>
                <a:solidFill>
                  <a:srgbClr val="000000"/>
                </a:solidFill>
                <a:effectLst/>
                <a:uLnTx/>
                <a:uFillTx/>
                <a:latin typeface="Arial"/>
                <a:ea typeface="SimSun"/>
              </a:rPr>
              <a:t>及时性</a:t>
            </a:r>
          </a:p>
          <a:p>
            <a:pPr marR="0" lvl="1"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l"/>
              <a:tabLst/>
              <a:defRPr/>
            </a:pPr>
            <a:r>
              <a:rPr kumimoji="0" lang="en-US" altLang="zh-CN" sz="2400" b="0" i="0" u="none" strike="noStrike" kern="0" cap="none" spc="0" normalizeH="0" baseline="0" noProof="0" dirty="0">
                <a:ln>
                  <a:noFill/>
                </a:ln>
                <a:solidFill>
                  <a:srgbClr val="000000"/>
                </a:solidFill>
                <a:effectLst/>
                <a:uLnTx/>
                <a:uFillTx/>
                <a:latin typeface="Arial"/>
                <a:ea typeface="SimSun"/>
              </a:rPr>
              <a:t>...</a:t>
            </a:r>
            <a:endParaRPr kumimoji="0" lang="zh-CN" altLang="en-US" sz="2400" b="0" i="0" u="none" strike="noStrike" kern="0" cap="none" spc="0" normalizeH="0" baseline="0" noProof="0" dirty="0">
              <a:ln>
                <a:noFill/>
              </a:ln>
              <a:solidFill>
                <a:srgbClr val="000000"/>
              </a:solidFill>
              <a:effectLst/>
              <a:uLnTx/>
              <a:uFillTx/>
              <a:latin typeface="Arial"/>
              <a:ea typeface="SimSun"/>
            </a:endParaRPr>
          </a:p>
        </p:txBody>
      </p:sp>
    </p:spTree>
    <p:extLst>
      <p:ext uri="{BB962C8B-B14F-4D97-AF65-F5344CB8AC3E}">
        <p14:creationId xmlns:p14="http://schemas.microsoft.com/office/powerpoint/2010/main" val="1276035872"/>
      </p:ext>
    </p:extLst>
  </p:cSld>
  <p:clrMapOvr>
    <a:masterClrMapping/>
  </p:clrMapOvr>
  <p:transition advTm="800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数据挖掘：多个学科的融合</a:t>
            </a:r>
          </a:p>
        </p:txBody>
      </p:sp>
      <p:sp>
        <p:nvSpPr>
          <p:cNvPr id="2" name="Rectangle 3">
            <a:extLst>
              <a:ext uri="{FF2B5EF4-FFF2-40B4-BE49-F238E27FC236}">
                <a16:creationId xmlns:a16="http://schemas.microsoft.com/office/drawing/2014/main" id="{16D6FA61-2834-F680-085C-CEEE70F6EEF5}"/>
              </a:ext>
            </a:extLst>
          </p:cNvPr>
          <p:cNvSpPr>
            <a:spLocks noChangeArrowheads="1"/>
          </p:cNvSpPr>
          <p:nvPr/>
        </p:nvSpPr>
        <p:spPr bwMode="auto">
          <a:xfrm>
            <a:off x="3429000" y="3429000"/>
            <a:ext cx="2209800" cy="914400"/>
          </a:xfrm>
          <a:prstGeom prst="rect">
            <a:avLst/>
          </a:prstGeom>
          <a:solidFill>
            <a:schemeClr val="accent2"/>
          </a:solidFill>
          <a:ln w="9525">
            <a:solidFill>
              <a:schemeClr val="tx1"/>
            </a:solidFill>
            <a:miter lim="800000"/>
            <a:headEnd/>
            <a:tailEnd/>
          </a:ln>
        </p:spPr>
        <p:txBody>
          <a:bodyPr wrap="none" anchor="ctr"/>
          <a:lstStyle/>
          <a:p>
            <a:pPr algn="ctr">
              <a:defRPr/>
            </a:pPr>
            <a:r>
              <a:rPr lang="zh-CN" altLang="en-US" sz="2800" b="1" dirty="0">
                <a:solidFill>
                  <a:schemeClr val="accent1">
                    <a:lumMod val="20000"/>
                    <a:lumOff val="80000"/>
                  </a:schemeClr>
                </a:solidFill>
                <a:latin typeface="Tahoma" pitchFamily="34" charset="0"/>
                <a:ea typeface="SimSun" pitchFamily="2" charset="-122"/>
              </a:rPr>
              <a:t>数据挖掘</a:t>
            </a:r>
          </a:p>
        </p:txBody>
      </p:sp>
      <p:sp>
        <p:nvSpPr>
          <p:cNvPr id="3" name="Rectangle 4">
            <a:extLst>
              <a:ext uri="{FF2B5EF4-FFF2-40B4-BE49-F238E27FC236}">
                <a16:creationId xmlns:a16="http://schemas.microsoft.com/office/drawing/2014/main" id="{7C557002-5F29-68CA-30D6-AC7330C00F3D}"/>
              </a:ext>
            </a:extLst>
          </p:cNvPr>
          <p:cNvSpPr>
            <a:spLocks noChangeArrowheads="1"/>
          </p:cNvSpPr>
          <p:nvPr/>
        </p:nvSpPr>
        <p:spPr bwMode="auto">
          <a:xfrm>
            <a:off x="571500" y="1785938"/>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统计学</a:t>
            </a:r>
          </a:p>
        </p:txBody>
      </p:sp>
      <p:sp>
        <p:nvSpPr>
          <p:cNvPr id="4" name="Rectangle 5">
            <a:extLst>
              <a:ext uri="{FF2B5EF4-FFF2-40B4-BE49-F238E27FC236}">
                <a16:creationId xmlns:a16="http://schemas.microsoft.com/office/drawing/2014/main" id="{3E0EB785-AFC2-6F0E-08E4-C73D55CCAB08}"/>
              </a:ext>
            </a:extLst>
          </p:cNvPr>
          <p:cNvSpPr>
            <a:spLocks noChangeArrowheads="1"/>
          </p:cNvSpPr>
          <p:nvPr/>
        </p:nvSpPr>
        <p:spPr bwMode="auto">
          <a:xfrm>
            <a:off x="6429375" y="1714500"/>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Tahoma" panose="020B0604030504040204" pitchFamily="34" charset="0"/>
              </a:rPr>
              <a:t>模式识别</a:t>
            </a:r>
          </a:p>
        </p:txBody>
      </p:sp>
      <p:sp>
        <p:nvSpPr>
          <p:cNvPr id="5" name="Rectangle 6">
            <a:extLst>
              <a:ext uri="{FF2B5EF4-FFF2-40B4-BE49-F238E27FC236}">
                <a16:creationId xmlns:a16="http://schemas.microsoft.com/office/drawing/2014/main" id="{D2774E33-98E0-E600-9D1F-FF298F7E1862}"/>
              </a:ext>
            </a:extLst>
          </p:cNvPr>
          <p:cNvSpPr>
            <a:spLocks noChangeArrowheads="1"/>
          </p:cNvSpPr>
          <p:nvPr/>
        </p:nvSpPr>
        <p:spPr bwMode="auto">
          <a:xfrm>
            <a:off x="6500813" y="5214938"/>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高性能计算</a:t>
            </a:r>
          </a:p>
        </p:txBody>
      </p:sp>
      <p:sp>
        <p:nvSpPr>
          <p:cNvPr id="6" name="Rectangle 7">
            <a:extLst>
              <a:ext uri="{FF2B5EF4-FFF2-40B4-BE49-F238E27FC236}">
                <a16:creationId xmlns:a16="http://schemas.microsoft.com/office/drawing/2014/main" id="{19192A75-C589-CACA-7B80-4DC0611C5F20}"/>
              </a:ext>
            </a:extLst>
          </p:cNvPr>
          <p:cNvSpPr>
            <a:spLocks noChangeArrowheads="1"/>
          </p:cNvSpPr>
          <p:nvPr/>
        </p:nvSpPr>
        <p:spPr bwMode="auto">
          <a:xfrm>
            <a:off x="6500813" y="4000500"/>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算法</a:t>
            </a:r>
          </a:p>
        </p:txBody>
      </p:sp>
      <p:sp>
        <p:nvSpPr>
          <p:cNvPr id="7" name="Rectangle 8">
            <a:extLst>
              <a:ext uri="{FF2B5EF4-FFF2-40B4-BE49-F238E27FC236}">
                <a16:creationId xmlns:a16="http://schemas.microsoft.com/office/drawing/2014/main" id="{1D6F6185-6472-0EE8-7F64-B250D27EEC34}"/>
              </a:ext>
            </a:extLst>
          </p:cNvPr>
          <p:cNvSpPr>
            <a:spLocks noChangeArrowheads="1"/>
          </p:cNvSpPr>
          <p:nvPr/>
        </p:nvSpPr>
        <p:spPr bwMode="auto">
          <a:xfrm>
            <a:off x="3429000" y="1714500"/>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机器学习</a:t>
            </a:r>
          </a:p>
        </p:txBody>
      </p:sp>
      <p:sp>
        <p:nvSpPr>
          <p:cNvPr id="8" name="Rectangle 9">
            <a:extLst>
              <a:ext uri="{FF2B5EF4-FFF2-40B4-BE49-F238E27FC236}">
                <a16:creationId xmlns:a16="http://schemas.microsoft.com/office/drawing/2014/main" id="{45ADE881-D607-FC11-4445-EF1E073304C8}"/>
              </a:ext>
            </a:extLst>
          </p:cNvPr>
          <p:cNvSpPr>
            <a:spLocks noChangeArrowheads="1"/>
          </p:cNvSpPr>
          <p:nvPr/>
        </p:nvSpPr>
        <p:spPr bwMode="auto">
          <a:xfrm>
            <a:off x="6500813" y="2857500"/>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可视化</a:t>
            </a:r>
          </a:p>
        </p:txBody>
      </p:sp>
      <p:sp>
        <p:nvSpPr>
          <p:cNvPr id="9" name="Line 10">
            <a:extLst>
              <a:ext uri="{FF2B5EF4-FFF2-40B4-BE49-F238E27FC236}">
                <a16:creationId xmlns:a16="http://schemas.microsoft.com/office/drawing/2014/main" id="{3DFAB6EB-3941-26EF-A9B6-6B65C0122DBC}"/>
              </a:ext>
            </a:extLst>
          </p:cNvPr>
          <p:cNvSpPr>
            <a:spLocks noChangeShapeType="1"/>
          </p:cNvSpPr>
          <p:nvPr/>
        </p:nvSpPr>
        <p:spPr bwMode="auto">
          <a:xfrm>
            <a:off x="4500563" y="2428875"/>
            <a:ext cx="46037" cy="1071563"/>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1">
            <a:extLst>
              <a:ext uri="{FF2B5EF4-FFF2-40B4-BE49-F238E27FC236}">
                <a16:creationId xmlns:a16="http://schemas.microsoft.com/office/drawing/2014/main" id="{BF856CEB-B55E-2150-A993-23163116D2D8}"/>
              </a:ext>
            </a:extLst>
          </p:cNvPr>
          <p:cNvSpPr>
            <a:spLocks noChangeShapeType="1"/>
          </p:cNvSpPr>
          <p:nvPr/>
        </p:nvSpPr>
        <p:spPr bwMode="auto">
          <a:xfrm>
            <a:off x="2071688" y="2500313"/>
            <a:ext cx="2119312" cy="92868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2">
            <a:extLst>
              <a:ext uri="{FF2B5EF4-FFF2-40B4-BE49-F238E27FC236}">
                <a16:creationId xmlns:a16="http://schemas.microsoft.com/office/drawing/2014/main" id="{6CA0A87A-BA8B-6587-CB36-F77D85FFFE9D}"/>
              </a:ext>
            </a:extLst>
          </p:cNvPr>
          <p:cNvSpPr>
            <a:spLocks noChangeShapeType="1"/>
          </p:cNvSpPr>
          <p:nvPr/>
        </p:nvSpPr>
        <p:spPr bwMode="auto">
          <a:xfrm flipH="1">
            <a:off x="4876800" y="2428875"/>
            <a:ext cx="1766888" cy="1000125"/>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3">
            <a:extLst>
              <a:ext uri="{FF2B5EF4-FFF2-40B4-BE49-F238E27FC236}">
                <a16:creationId xmlns:a16="http://schemas.microsoft.com/office/drawing/2014/main" id="{2C42D3B3-B1CD-F26F-C994-253956BA3D0E}"/>
              </a:ext>
            </a:extLst>
          </p:cNvPr>
          <p:cNvSpPr>
            <a:spLocks noChangeShapeType="1"/>
          </p:cNvSpPr>
          <p:nvPr/>
        </p:nvSpPr>
        <p:spPr bwMode="auto">
          <a:xfrm flipH="1">
            <a:off x="5643563" y="3357563"/>
            <a:ext cx="857250" cy="35718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4">
            <a:extLst>
              <a:ext uri="{FF2B5EF4-FFF2-40B4-BE49-F238E27FC236}">
                <a16:creationId xmlns:a16="http://schemas.microsoft.com/office/drawing/2014/main" id="{9314C146-FAC8-896B-7170-B0BF254A0D41}"/>
              </a:ext>
            </a:extLst>
          </p:cNvPr>
          <p:cNvSpPr>
            <a:spLocks noChangeShapeType="1"/>
          </p:cNvSpPr>
          <p:nvPr/>
        </p:nvSpPr>
        <p:spPr bwMode="auto">
          <a:xfrm flipH="1" flipV="1">
            <a:off x="5029200" y="4419600"/>
            <a:ext cx="152400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5">
            <a:extLst>
              <a:ext uri="{FF2B5EF4-FFF2-40B4-BE49-F238E27FC236}">
                <a16:creationId xmlns:a16="http://schemas.microsoft.com/office/drawing/2014/main" id="{0AA47154-2595-7BED-2ADF-317D3E42746F}"/>
              </a:ext>
            </a:extLst>
          </p:cNvPr>
          <p:cNvSpPr>
            <a:spLocks noChangeShapeType="1"/>
          </p:cNvSpPr>
          <p:nvPr/>
        </p:nvSpPr>
        <p:spPr bwMode="auto">
          <a:xfrm flipH="1" flipV="1">
            <a:off x="5572125" y="4071938"/>
            <a:ext cx="928688" cy="3937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Rectangle 6">
            <a:extLst>
              <a:ext uri="{FF2B5EF4-FFF2-40B4-BE49-F238E27FC236}">
                <a16:creationId xmlns:a16="http://schemas.microsoft.com/office/drawing/2014/main" id="{FBF72BEC-4B19-3ED7-D143-1FB1DF543817}"/>
              </a:ext>
            </a:extLst>
          </p:cNvPr>
          <p:cNvSpPr>
            <a:spLocks noChangeArrowheads="1"/>
          </p:cNvSpPr>
          <p:nvPr/>
        </p:nvSpPr>
        <p:spPr bwMode="auto">
          <a:xfrm>
            <a:off x="3571875" y="5214938"/>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应用</a:t>
            </a:r>
          </a:p>
        </p:txBody>
      </p:sp>
      <p:sp>
        <p:nvSpPr>
          <p:cNvPr id="16" name="Rectangle 6">
            <a:extLst>
              <a:ext uri="{FF2B5EF4-FFF2-40B4-BE49-F238E27FC236}">
                <a16:creationId xmlns:a16="http://schemas.microsoft.com/office/drawing/2014/main" id="{D9E8C1E1-6F83-7ACB-9568-41F0C56C87EE}"/>
              </a:ext>
            </a:extLst>
          </p:cNvPr>
          <p:cNvSpPr>
            <a:spLocks noChangeArrowheads="1"/>
          </p:cNvSpPr>
          <p:nvPr/>
        </p:nvSpPr>
        <p:spPr bwMode="auto">
          <a:xfrm>
            <a:off x="642938" y="5214938"/>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信息检索</a:t>
            </a:r>
          </a:p>
        </p:txBody>
      </p:sp>
      <p:sp>
        <p:nvSpPr>
          <p:cNvPr id="17" name="Line 14">
            <a:extLst>
              <a:ext uri="{FF2B5EF4-FFF2-40B4-BE49-F238E27FC236}">
                <a16:creationId xmlns:a16="http://schemas.microsoft.com/office/drawing/2014/main" id="{5C52A10B-2E10-7D2E-BF6B-A60ADBD4E9A5}"/>
              </a:ext>
            </a:extLst>
          </p:cNvPr>
          <p:cNvSpPr>
            <a:spLocks noChangeShapeType="1"/>
          </p:cNvSpPr>
          <p:nvPr/>
        </p:nvSpPr>
        <p:spPr bwMode="auto">
          <a:xfrm flipH="1" flipV="1">
            <a:off x="4572000" y="4357688"/>
            <a:ext cx="71438" cy="92868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Rectangle 9">
            <a:extLst>
              <a:ext uri="{FF2B5EF4-FFF2-40B4-BE49-F238E27FC236}">
                <a16:creationId xmlns:a16="http://schemas.microsoft.com/office/drawing/2014/main" id="{ECCCCE1D-FFB3-597C-A914-549CFDD0431F}"/>
              </a:ext>
            </a:extLst>
          </p:cNvPr>
          <p:cNvSpPr>
            <a:spLocks noChangeArrowheads="1"/>
          </p:cNvSpPr>
          <p:nvPr/>
        </p:nvSpPr>
        <p:spPr bwMode="auto">
          <a:xfrm>
            <a:off x="571500" y="2857500"/>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数据库系统</a:t>
            </a:r>
          </a:p>
        </p:txBody>
      </p:sp>
      <p:sp>
        <p:nvSpPr>
          <p:cNvPr id="19" name="Rectangle 9">
            <a:extLst>
              <a:ext uri="{FF2B5EF4-FFF2-40B4-BE49-F238E27FC236}">
                <a16:creationId xmlns:a16="http://schemas.microsoft.com/office/drawing/2014/main" id="{6608B500-2272-6847-B61B-DC6AA892C111}"/>
              </a:ext>
            </a:extLst>
          </p:cNvPr>
          <p:cNvSpPr>
            <a:spLocks noChangeArrowheads="1"/>
          </p:cNvSpPr>
          <p:nvPr/>
        </p:nvSpPr>
        <p:spPr bwMode="auto">
          <a:xfrm>
            <a:off x="571500" y="4071938"/>
            <a:ext cx="1981200" cy="762000"/>
          </a:xfrm>
          <a:prstGeom prst="rect">
            <a:avLst/>
          </a:prstGeom>
          <a:solidFill>
            <a:srgbClr val="CC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a:latin typeface="Tahoma" panose="020B0604030504040204" pitchFamily="34" charset="0"/>
              </a:rPr>
              <a:t>数据仓库</a:t>
            </a:r>
          </a:p>
        </p:txBody>
      </p:sp>
      <p:sp>
        <p:nvSpPr>
          <p:cNvPr id="20" name="Line 14">
            <a:extLst>
              <a:ext uri="{FF2B5EF4-FFF2-40B4-BE49-F238E27FC236}">
                <a16:creationId xmlns:a16="http://schemas.microsoft.com/office/drawing/2014/main" id="{21E779B3-F0F0-77BA-B168-C7B7215BE4E7}"/>
              </a:ext>
            </a:extLst>
          </p:cNvPr>
          <p:cNvSpPr>
            <a:spLocks noChangeShapeType="1"/>
          </p:cNvSpPr>
          <p:nvPr/>
        </p:nvSpPr>
        <p:spPr bwMode="auto">
          <a:xfrm>
            <a:off x="2571750" y="3429000"/>
            <a:ext cx="857250" cy="35718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14">
            <a:extLst>
              <a:ext uri="{FF2B5EF4-FFF2-40B4-BE49-F238E27FC236}">
                <a16:creationId xmlns:a16="http://schemas.microsoft.com/office/drawing/2014/main" id="{48E8160B-03E9-3B6B-B83E-7B23D7D15EA9}"/>
              </a:ext>
            </a:extLst>
          </p:cNvPr>
          <p:cNvSpPr>
            <a:spLocks noChangeShapeType="1"/>
          </p:cNvSpPr>
          <p:nvPr/>
        </p:nvSpPr>
        <p:spPr bwMode="auto">
          <a:xfrm flipV="1">
            <a:off x="2500313" y="4143375"/>
            <a:ext cx="928687" cy="320675"/>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4">
            <a:extLst>
              <a:ext uri="{FF2B5EF4-FFF2-40B4-BE49-F238E27FC236}">
                <a16:creationId xmlns:a16="http://schemas.microsoft.com/office/drawing/2014/main" id="{487FCE62-B29B-71AF-EAA5-20B2633E14A6}"/>
              </a:ext>
            </a:extLst>
          </p:cNvPr>
          <p:cNvSpPr>
            <a:spLocks noChangeShapeType="1"/>
          </p:cNvSpPr>
          <p:nvPr/>
        </p:nvSpPr>
        <p:spPr bwMode="auto">
          <a:xfrm flipV="1">
            <a:off x="2643188" y="4357688"/>
            <a:ext cx="1500187" cy="121443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664685853"/>
      </p:ext>
    </p:extLst>
  </p:cSld>
  <p:clrMapOvr>
    <a:masterClrMapping/>
  </p:clrMapOvr>
  <p:transition advTm="800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为何需要多学科融合</a:t>
            </a:r>
          </a:p>
        </p:txBody>
      </p:sp>
      <p:sp>
        <p:nvSpPr>
          <p:cNvPr id="2" name="内容占位符 2">
            <a:extLst>
              <a:ext uri="{FF2B5EF4-FFF2-40B4-BE49-F238E27FC236}">
                <a16:creationId xmlns:a16="http://schemas.microsoft.com/office/drawing/2014/main" id="{146FF9D4-2A58-A182-5481-2B5321F4BC5D}"/>
              </a:ext>
            </a:extLst>
          </p:cNvPr>
          <p:cNvSpPr>
            <a:spLocks noGrp="1"/>
          </p:cNvSpPr>
          <p:nvPr>
            <p:ph idx="1"/>
          </p:nvPr>
        </p:nvSpPr>
        <p:spPr>
          <a:xfrm>
            <a:off x="429986" y="1442357"/>
            <a:ext cx="8229600" cy="4530725"/>
          </a:xfrm>
        </p:spPr>
        <p:txBody>
          <a:bodyPr/>
          <a:lstStyle/>
          <a:p>
            <a:pPr>
              <a:buFont typeface="Wingdings" panose="05000000000000000000" pitchFamily="2" charset="2"/>
              <a:buChar char="p"/>
            </a:pPr>
            <a:r>
              <a:rPr lang="zh-CN" altLang="en-US" sz="2800" dirty="0">
                <a:ea typeface="宋体" panose="02010600030101010101" pitchFamily="2" charset="-122"/>
              </a:rPr>
              <a:t>海量的数据</a:t>
            </a:r>
            <a:endParaRPr lang="en-US" altLang="zh-CN" sz="2800" dirty="0">
              <a:ea typeface="宋体" panose="02010600030101010101" pitchFamily="2" charset="-122"/>
            </a:endParaRPr>
          </a:p>
          <a:p>
            <a:pPr lvl="1">
              <a:buFont typeface="Wingdings" panose="05000000000000000000" pitchFamily="2" charset="2"/>
              <a:buChar char="l"/>
            </a:pPr>
            <a:r>
              <a:rPr lang="zh-CN" altLang="en-US" sz="2400" dirty="0">
                <a:ea typeface="宋体" panose="02010600030101010101" pitchFamily="2" charset="-122"/>
              </a:rPr>
              <a:t>算法必须具有高度可扩展性以处理</a:t>
            </a:r>
            <a:r>
              <a:rPr lang="en-US" altLang="zh-CN" sz="2400" dirty="0">
                <a:ea typeface="宋体" panose="02010600030101010101" pitchFamily="2" charset="-122"/>
              </a:rPr>
              <a:t>TB</a:t>
            </a:r>
            <a:r>
              <a:rPr lang="zh-CN" altLang="en-US" sz="2400" dirty="0">
                <a:ea typeface="宋体" panose="02010600030101010101" pitchFamily="2" charset="-122"/>
              </a:rPr>
              <a:t>级的数据</a:t>
            </a:r>
            <a:endParaRPr lang="en-US" altLang="zh-CN" sz="2400" dirty="0">
              <a:ea typeface="宋体" panose="02010600030101010101" pitchFamily="2" charset="-122"/>
            </a:endParaRPr>
          </a:p>
          <a:p>
            <a:pPr lvl="1">
              <a:buFont typeface="Wingdings" panose="05000000000000000000" pitchFamily="2" charset="2"/>
              <a:buChar char="l"/>
            </a:pPr>
            <a:endParaRPr lang="en-US" altLang="zh-CN" sz="2400" dirty="0">
              <a:ea typeface="宋体" panose="02010600030101010101" pitchFamily="2" charset="-122"/>
            </a:endParaRPr>
          </a:p>
          <a:p>
            <a:pPr>
              <a:buFont typeface="Wingdings" panose="05000000000000000000" pitchFamily="2" charset="2"/>
              <a:buChar char="p"/>
            </a:pPr>
            <a:r>
              <a:rPr lang="zh-CN" altLang="en-US" sz="2800" dirty="0">
                <a:ea typeface="宋体" panose="02010600030101010101" pitchFamily="2" charset="-122"/>
              </a:rPr>
              <a:t>数据的高维度：可能有上万维</a:t>
            </a:r>
            <a:endParaRPr lang="en-US" altLang="zh-CN" sz="2800" dirty="0">
              <a:ea typeface="宋体" panose="02010600030101010101" pitchFamily="2" charset="-122"/>
            </a:endParaRPr>
          </a:p>
          <a:p>
            <a:pPr>
              <a:buFont typeface="Wingdings" panose="05000000000000000000" pitchFamily="2" charset="2"/>
              <a:buChar char="p"/>
            </a:pPr>
            <a:endParaRPr lang="en-US" altLang="zh-CN" sz="2800" dirty="0">
              <a:ea typeface="宋体" panose="02010600030101010101" pitchFamily="2" charset="-122"/>
            </a:endParaRPr>
          </a:p>
          <a:p>
            <a:pPr>
              <a:buFont typeface="Wingdings" panose="05000000000000000000" pitchFamily="2" charset="2"/>
              <a:buChar char="p"/>
            </a:pPr>
            <a:r>
              <a:rPr lang="zh-CN" altLang="en-US" sz="2800" dirty="0">
                <a:ea typeface="宋体" panose="02010600030101010101" pitchFamily="2" charset="-122"/>
              </a:rPr>
              <a:t>数据的高度复杂性：</a:t>
            </a:r>
            <a:endParaRPr lang="en-US" altLang="zh-CN" sz="2800" dirty="0">
              <a:ea typeface="宋体" panose="02010600030101010101" pitchFamily="2" charset="-122"/>
            </a:endParaRPr>
          </a:p>
          <a:p>
            <a:pPr lvl="1">
              <a:buFont typeface="Wingdings" panose="05000000000000000000" pitchFamily="2" charset="2"/>
              <a:buChar char="l"/>
            </a:pPr>
            <a:r>
              <a:rPr lang="zh-CN" altLang="en-US" sz="2400" dirty="0">
                <a:ea typeface="宋体" panose="02010600030101010101" pitchFamily="2" charset="-122"/>
              </a:rPr>
              <a:t>流数据和传感器数据</a:t>
            </a:r>
            <a:endParaRPr lang="en-US" altLang="zh-CN" sz="2400" dirty="0">
              <a:ea typeface="宋体" panose="02010600030101010101" pitchFamily="2" charset="-122"/>
            </a:endParaRPr>
          </a:p>
          <a:p>
            <a:pPr lvl="1">
              <a:buFont typeface="Wingdings" panose="05000000000000000000" pitchFamily="2" charset="2"/>
              <a:buChar char="l"/>
            </a:pPr>
            <a:r>
              <a:rPr lang="zh-CN" altLang="en-US" sz="2400" dirty="0">
                <a:ea typeface="宋体" panose="02010600030101010101" pitchFamily="2" charset="-122"/>
              </a:rPr>
              <a:t>时间序列数据，序列数据</a:t>
            </a:r>
            <a:endParaRPr lang="en-US" altLang="zh-CN" sz="2400" dirty="0">
              <a:ea typeface="宋体" panose="02010600030101010101" pitchFamily="2" charset="-122"/>
            </a:endParaRPr>
          </a:p>
          <a:p>
            <a:pPr lvl="1">
              <a:buFont typeface="Wingdings" panose="05000000000000000000" pitchFamily="2" charset="2"/>
              <a:buChar char="l"/>
            </a:pPr>
            <a:r>
              <a:rPr lang="zh-CN" altLang="en-US" sz="2400" dirty="0">
                <a:ea typeface="宋体" panose="02010600030101010101" pitchFamily="2" charset="-122"/>
              </a:rPr>
              <a:t>结构化数据，图，社交网络和多互联数据</a:t>
            </a:r>
            <a:endParaRPr lang="en-US" altLang="zh-CN" sz="2400" dirty="0">
              <a:ea typeface="宋体" panose="02010600030101010101" pitchFamily="2" charset="-122"/>
            </a:endParaRPr>
          </a:p>
          <a:p>
            <a:pPr lvl="1">
              <a:buFont typeface="Wingdings" panose="05000000000000000000" pitchFamily="2" charset="2"/>
              <a:buChar char="l"/>
            </a:pPr>
            <a:r>
              <a:rPr lang="zh-CN" altLang="en-US" sz="2400" dirty="0">
                <a:ea typeface="宋体" panose="02010600030101010101" pitchFamily="2" charset="-122"/>
              </a:rPr>
              <a:t>空间数据，时空数据，多媒体，文本和</a:t>
            </a:r>
            <a:r>
              <a:rPr lang="en-US" altLang="zh-CN" sz="2400" dirty="0">
                <a:ea typeface="宋体" panose="02010600030101010101" pitchFamily="2" charset="-122"/>
              </a:rPr>
              <a:t>Web</a:t>
            </a:r>
          </a:p>
          <a:p>
            <a:pPr lvl="1">
              <a:buFont typeface="Wingdings" panose="05000000000000000000" pitchFamily="2" charset="2"/>
              <a:buChar char="l"/>
            </a:pPr>
            <a:r>
              <a:rPr lang="zh-CN" altLang="en-US" sz="2400" dirty="0">
                <a:ea typeface="宋体" panose="02010600030101010101" pitchFamily="2" charset="-122"/>
              </a:rPr>
              <a:t>软件程序，科学模拟</a:t>
            </a:r>
            <a:endParaRPr lang="en-US" altLang="zh-CN" sz="2400" dirty="0">
              <a:ea typeface="宋体" panose="02010600030101010101" pitchFamily="2" charset="-122"/>
            </a:endParaRPr>
          </a:p>
          <a:p>
            <a:endParaRPr lang="en-US" altLang="zh-CN" dirty="0">
              <a:ea typeface="宋体" panose="02010600030101010101" pitchFamily="2" charset="-122"/>
            </a:endParaRPr>
          </a:p>
        </p:txBody>
      </p:sp>
    </p:spTree>
    <p:extLst>
      <p:ext uri="{BB962C8B-B14F-4D97-AF65-F5344CB8AC3E}">
        <p14:creationId xmlns:p14="http://schemas.microsoft.com/office/powerpoint/2010/main" val="1336220835"/>
      </p:ext>
    </p:extLst>
  </p:cSld>
  <p:clrMapOvr>
    <a:masterClrMapping/>
  </p:clrMapOvr>
  <p:transition advTm="800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42">
            <a:extLst>
              <a:ext uri="{FF2B5EF4-FFF2-40B4-BE49-F238E27FC236}">
                <a16:creationId xmlns:a16="http://schemas.microsoft.com/office/drawing/2014/main" id="{E875C707-2FE5-F73F-D525-D0B65AFBAFAF}"/>
              </a:ext>
            </a:extLst>
          </p:cNvPr>
          <p:cNvSpPr/>
          <p:nvPr/>
        </p:nvSpPr>
        <p:spPr>
          <a:xfrm>
            <a:off x="2499370" y="4325531"/>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36019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数据挖掘动机</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3576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数据挖掘定义</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589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数据挖掘功能</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35746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04    </a:t>
            </a:r>
            <a:r>
              <a:rPr lang="zh-CN" altLang="en-US" sz="3600" dirty="0">
                <a:solidFill>
                  <a:schemeClr val="bg1"/>
                </a:solidFill>
                <a:latin typeface="Impact" pitchFamily="34" charset="0"/>
                <a:ea typeface="微软雅黑" pitchFamily="34" charset="-122"/>
              </a:rPr>
              <a:t>数据挖掘应用</a:t>
            </a:r>
          </a:p>
        </p:txBody>
      </p:sp>
      <p:sp>
        <p:nvSpPr>
          <p:cNvPr id="6" name="TextBox 10">
            <a:extLst>
              <a:ext uri="{FF2B5EF4-FFF2-40B4-BE49-F238E27FC236}">
                <a16:creationId xmlns:a16="http://schemas.microsoft.com/office/drawing/2014/main" id="{EB7D1C93-2CA5-2A0A-7978-30C81F3905D5}"/>
              </a:ext>
            </a:extLst>
          </p:cNvPr>
          <p:cNvSpPr txBox="1">
            <a:spLocks noChangeArrowheads="1"/>
          </p:cNvSpPr>
          <p:nvPr/>
        </p:nvSpPr>
        <p:spPr bwMode="auto">
          <a:xfrm>
            <a:off x="3002507" y="5185703"/>
            <a:ext cx="3592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a:t>
            </a:r>
            <a:r>
              <a:rPr lang="zh-CN" altLang="en-US" sz="3600" dirty="0">
                <a:latin typeface="Impact" pitchFamily="34" charset="0"/>
                <a:ea typeface="微软雅黑" pitchFamily="34" charset="-122"/>
              </a:rPr>
              <a:t>数据挖掘发展</a:t>
            </a:r>
          </a:p>
        </p:txBody>
      </p:sp>
    </p:spTree>
    <p:extLst>
      <p:ext uri="{BB962C8B-B14F-4D97-AF65-F5344CB8AC3E}">
        <p14:creationId xmlns:p14="http://schemas.microsoft.com/office/powerpoint/2010/main" val="13002002"/>
      </p:ext>
    </p:extLst>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传统数据挖掘应用</a:t>
            </a:r>
            <a:r>
              <a:rPr lang="en-US" altLang="zh-CN" dirty="0">
                <a:solidFill>
                  <a:schemeClr val="tx1"/>
                </a:solidFill>
              </a:rPr>
              <a:t>-</a:t>
            </a:r>
            <a:r>
              <a:rPr lang="zh-CN" altLang="en-US" dirty="0">
                <a:solidFill>
                  <a:schemeClr val="tx1"/>
                </a:solidFill>
              </a:rPr>
              <a:t>市场分析和管理</a:t>
            </a:r>
          </a:p>
        </p:txBody>
      </p:sp>
      <p:sp>
        <p:nvSpPr>
          <p:cNvPr id="2" name="Rectangle 3">
            <a:extLst>
              <a:ext uri="{FF2B5EF4-FFF2-40B4-BE49-F238E27FC236}">
                <a16:creationId xmlns:a16="http://schemas.microsoft.com/office/drawing/2014/main" id="{6587FAAF-B456-A410-471A-1604A6E78FAA}"/>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p"/>
            </a:pPr>
            <a:r>
              <a:rPr lang="zh-CN" altLang="en-US" kern="0" dirty="0">
                <a:ea typeface="宋体" panose="02010600030101010101" pitchFamily="2" charset="-122"/>
              </a:rPr>
              <a:t>数据从那里来</a:t>
            </a:r>
            <a:r>
              <a:rPr lang="en-US" altLang="zh-CN" kern="0" dirty="0">
                <a:ea typeface="宋体" panose="02010600030101010101" pitchFamily="2" charset="-122"/>
              </a:rPr>
              <a:t>?</a:t>
            </a:r>
          </a:p>
          <a:p>
            <a:pPr lvl="1" eaLnBrk="1" hangingPunct="1">
              <a:lnSpc>
                <a:spcPct val="90000"/>
              </a:lnSpc>
              <a:buFont typeface="Wingdings" panose="05000000000000000000" pitchFamily="2" charset="2"/>
              <a:buChar char="l"/>
            </a:pPr>
            <a:r>
              <a:rPr lang="zh-CN" altLang="en-US" kern="0" dirty="0">
                <a:ea typeface="宋体" panose="02010600030101010101" pitchFamily="2" charset="-122"/>
              </a:rPr>
              <a:t>信用卡交易</a:t>
            </a:r>
            <a:r>
              <a:rPr lang="en-US" altLang="zh-CN" kern="0" dirty="0">
                <a:ea typeface="宋体" panose="02010600030101010101" pitchFamily="2" charset="-122"/>
              </a:rPr>
              <a:t>, </a:t>
            </a:r>
            <a:r>
              <a:rPr lang="zh-CN" altLang="en-US" kern="0" dirty="0">
                <a:ea typeface="宋体" panose="02010600030101010101" pitchFamily="2" charset="-122"/>
              </a:rPr>
              <a:t>会员卡</a:t>
            </a:r>
            <a:r>
              <a:rPr lang="en-US" altLang="zh-CN" kern="0" dirty="0">
                <a:ea typeface="宋体" panose="02010600030101010101" pitchFamily="2" charset="-122"/>
              </a:rPr>
              <a:t>, </a:t>
            </a:r>
            <a:r>
              <a:rPr lang="zh-CN" altLang="en-US" kern="0" dirty="0">
                <a:ea typeface="宋体" panose="02010600030101010101" pitchFamily="2" charset="-122"/>
              </a:rPr>
              <a:t>商家的优惠卷</a:t>
            </a:r>
            <a:r>
              <a:rPr lang="en-US" altLang="zh-CN" kern="0" dirty="0">
                <a:ea typeface="宋体" panose="02010600030101010101" pitchFamily="2" charset="-122"/>
              </a:rPr>
              <a:t>, </a:t>
            </a:r>
            <a:r>
              <a:rPr lang="zh-CN" altLang="en-US" kern="0" dirty="0">
                <a:ea typeface="宋体" panose="02010600030101010101" pitchFamily="2" charset="-122"/>
              </a:rPr>
              <a:t>消费者投诉电话</a:t>
            </a:r>
            <a:r>
              <a:rPr lang="en-US" altLang="zh-CN" kern="0" dirty="0">
                <a:ea typeface="宋体" panose="02010600030101010101" pitchFamily="2" charset="-122"/>
              </a:rPr>
              <a:t>, </a:t>
            </a:r>
            <a:r>
              <a:rPr lang="zh-CN" altLang="en-US" kern="0" dirty="0">
                <a:ea typeface="宋体" panose="02010600030101010101" pitchFamily="2" charset="-122"/>
              </a:rPr>
              <a:t>公众生活方式研究</a:t>
            </a:r>
          </a:p>
          <a:p>
            <a:pPr eaLnBrk="1" hangingPunct="1">
              <a:lnSpc>
                <a:spcPct val="90000"/>
              </a:lnSpc>
              <a:buFont typeface="Wingdings" panose="05000000000000000000" pitchFamily="2" charset="2"/>
              <a:buChar char="p"/>
            </a:pPr>
            <a:r>
              <a:rPr lang="zh-CN" altLang="en-US" kern="0" dirty="0">
                <a:ea typeface="宋体" panose="02010600030101010101" pitchFamily="2" charset="-122"/>
              </a:rPr>
              <a:t>目标市场分析</a:t>
            </a:r>
          </a:p>
          <a:p>
            <a:pPr lvl="1" eaLnBrk="1" hangingPunct="1">
              <a:lnSpc>
                <a:spcPct val="90000"/>
              </a:lnSpc>
              <a:buFont typeface="Wingdings" panose="05000000000000000000" pitchFamily="2" charset="2"/>
              <a:buChar char="l"/>
            </a:pPr>
            <a:r>
              <a:rPr lang="zh-CN" altLang="en-US" kern="0" dirty="0">
                <a:ea typeface="宋体" panose="02010600030101010101" pitchFamily="2" charset="-122"/>
              </a:rPr>
              <a:t>构建一系列的“客户群模型”，这些顾客具有相同特征</a:t>
            </a:r>
            <a:r>
              <a:rPr lang="en-US" altLang="zh-CN" kern="0" dirty="0">
                <a:ea typeface="宋体" panose="02010600030101010101" pitchFamily="2" charset="-122"/>
              </a:rPr>
              <a:t>: </a:t>
            </a:r>
            <a:r>
              <a:rPr lang="zh-CN" altLang="en-US" kern="0" dirty="0">
                <a:ea typeface="宋体" panose="02010600030101010101" pitchFamily="2" charset="-122"/>
              </a:rPr>
              <a:t>兴趣爱好</a:t>
            </a:r>
            <a:r>
              <a:rPr lang="en-US" altLang="zh-CN" kern="0" dirty="0">
                <a:ea typeface="宋体" panose="02010600030101010101" pitchFamily="2" charset="-122"/>
              </a:rPr>
              <a:t>, </a:t>
            </a:r>
            <a:r>
              <a:rPr lang="zh-CN" altLang="en-US" kern="0" dirty="0">
                <a:ea typeface="宋体" panose="02010600030101010101" pitchFamily="2" charset="-122"/>
              </a:rPr>
              <a:t>收入水平</a:t>
            </a:r>
            <a:r>
              <a:rPr lang="en-US" altLang="zh-CN" kern="0" dirty="0">
                <a:ea typeface="宋体" panose="02010600030101010101" pitchFamily="2" charset="-122"/>
              </a:rPr>
              <a:t>, </a:t>
            </a:r>
            <a:r>
              <a:rPr lang="zh-CN" altLang="en-US" kern="0" dirty="0">
                <a:ea typeface="宋体" panose="02010600030101010101" pitchFamily="2" charset="-122"/>
              </a:rPr>
              <a:t>消费习惯</a:t>
            </a:r>
            <a:r>
              <a:rPr lang="en-US" altLang="zh-CN" kern="0" dirty="0">
                <a:ea typeface="宋体" panose="02010600030101010101" pitchFamily="2" charset="-122"/>
              </a:rPr>
              <a:t>,</a:t>
            </a:r>
            <a:r>
              <a:rPr lang="zh-CN" altLang="en-US" kern="0" dirty="0">
                <a:ea typeface="宋体" panose="02010600030101010101" pitchFamily="2" charset="-122"/>
              </a:rPr>
              <a:t>等等</a:t>
            </a:r>
          </a:p>
          <a:p>
            <a:pPr lvl="1" eaLnBrk="1" hangingPunct="1">
              <a:lnSpc>
                <a:spcPct val="90000"/>
              </a:lnSpc>
              <a:buFont typeface="Wingdings" panose="05000000000000000000" pitchFamily="2" charset="2"/>
              <a:buChar char="l"/>
            </a:pPr>
            <a:r>
              <a:rPr lang="zh-CN" altLang="en-US" kern="0" dirty="0">
                <a:ea typeface="宋体" panose="02010600030101010101" pitchFamily="2" charset="-122"/>
              </a:rPr>
              <a:t>确定顾客的购买模式</a:t>
            </a:r>
          </a:p>
          <a:p>
            <a:pPr eaLnBrk="1" hangingPunct="1">
              <a:lnSpc>
                <a:spcPct val="90000"/>
              </a:lnSpc>
              <a:buFont typeface="Wingdings" panose="05000000000000000000" pitchFamily="2" charset="2"/>
              <a:buChar char="p"/>
            </a:pPr>
            <a:r>
              <a:rPr lang="zh-CN" altLang="en-US" kern="0" dirty="0">
                <a:ea typeface="宋体" panose="02010600030101010101" pitchFamily="2" charset="-122"/>
              </a:rPr>
              <a:t>交叉市场分析</a:t>
            </a:r>
          </a:p>
          <a:p>
            <a:pPr lvl="1" eaLnBrk="1" hangingPunct="1">
              <a:lnSpc>
                <a:spcPct val="90000"/>
              </a:lnSpc>
              <a:buFont typeface="Wingdings" panose="05000000000000000000" pitchFamily="2" charset="2"/>
              <a:buChar char="l"/>
            </a:pPr>
            <a:r>
              <a:rPr lang="zh-CN" altLang="en-US" kern="0" dirty="0">
                <a:ea typeface="宋体" panose="02010600030101010101" pitchFamily="2" charset="-122"/>
              </a:rPr>
              <a:t>货物销售之间的相互联系和相关性，以及基于这种联系上的预测 </a:t>
            </a:r>
          </a:p>
        </p:txBody>
      </p:sp>
    </p:spTree>
    <p:extLst>
      <p:ext uri="{BB962C8B-B14F-4D97-AF65-F5344CB8AC3E}">
        <p14:creationId xmlns:p14="http://schemas.microsoft.com/office/powerpoint/2010/main" val="2955059819"/>
      </p:ext>
    </p:extLst>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为什么挖掘数据？（商业）</a:t>
            </a:r>
          </a:p>
        </p:txBody>
      </p:sp>
      <p:sp>
        <p:nvSpPr>
          <p:cNvPr id="7" name="Rectangle 2">
            <a:extLst>
              <a:ext uri="{FF2B5EF4-FFF2-40B4-BE49-F238E27FC236}">
                <a16:creationId xmlns:a16="http://schemas.microsoft.com/office/drawing/2014/main" id="{E391DFA4-1B00-A024-DD4B-963E99B001D6}"/>
              </a:ext>
            </a:extLst>
          </p:cNvPr>
          <p:cNvSpPr txBox="1">
            <a:spLocks noChangeArrowheads="1"/>
          </p:cNvSpPr>
          <p:nvPr/>
        </p:nvSpPr>
        <p:spPr>
          <a:xfrm>
            <a:off x="237438" y="1524000"/>
            <a:ext cx="8763000" cy="5334000"/>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en-US" sz="2800" kern="0" dirty="0">
                <a:ea typeface="宋体" panose="02010600030101010101" pitchFamily="2" charset="-122"/>
              </a:rPr>
              <a:t>大量数据被收集，存储在数据库</a:t>
            </a:r>
            <a:r>
              <a:rPr lang="en-US" altLang="zh-CN" sz="2800" kern="0" dirty="0">
                <a:ea typeface="宋体" panose="02010600030101010101" pitchFamily="2" charset="-122"/>
              </a:rPr>
              <a:t>\</a:t>
            </a:r>
            <a:r>
              <a:rPr lang="zh-CN" altLang="en-US" sz="2800" kern="0" dirty="0">
                <a:ea typeface="宋体" panose="02010600030101010101" pitchFamily="2" charset="-122"/>
              </a:rPr>
              <a:t>数据仓库</a:t>
            </a:r>
            <a:endParaRPr lang="en-US" altLang="zh-CN" sz="2800" kern="0" dirty="0">
              <a:ea typeface="宋体" panose="02010600030101010101" pitchFamily="2" charset="-122"/>
            </a:endParaRPr>
          </a:p>
          <a:p>
            <a:pPr>
              <a:buFont typeface="Wingdings" panose="05000000000000000000" pitchFamily="2" charset="2"/>
              <a:buChar char="l"/>
            </a:pPr>
            <a:r>
              <a:rPr lang="en-US" altLang="zh-CN" sz="2400" kern="0" dirty="0">
                <a:ea typeface="宋体" panose="02010600030101010101" pitchFamily="2" charset="-122"/>
              </a:rPr>
              <a:t>Web data, e-commerce</a:t>
            </a:r>
          </a:p>
          <a:p>
            <a:pPr>
              <a:buFont typeface="Wingdings" panose="05000000000000000000" pitchFamily="2" charset="2"/>
              <a:buChar char="l"/>
            </a:pPr>
            <a:r>
              <a:rPr lang="en-US" altLang="zh-CN" sz="2400" kern="0" dirty="0">
                <a:ea typeface="宋体" panose="02010600030101010101" pitchFamily="2" charset="-122"/>
              </a:rPr>
              <a:t>purchases at department/grocery stores</a:t>
            </a:r>
          </a:p>
          <a:p>
            <a:pPr>
              <a:buFont typeface="Wingdings" panose="05000000000000000000" pitchFamily="2" charset="2"/>
              <a:buChar char="l"/>
            </a:pPr>
            <a:r>
              <a:rPr lang="en-US" altLang="zh-CN" sz="2400" kern="0" dirty="0">
                <a:ea typeface="宋体" panose="02010600030101010101" pitchFamily="2" charset="-122"/>
              </a:rPr>
              <a:t>Bank/Credit Card transactions</a:t>
            </a:r>
          </a:p>
          <a:p>
            <a:pPr>
              <a:buFont typeface="Wingdings" panose="05000000000000000000" pitchFamily="2" charset="2"/>
              <a:buChar char="l"/>
            </a:pPr>
            <a:endParaRPr lang="en-US" altLang="zh-CN" sz="2400" kern="0" dirty="0">
              <a:ea typeface="宋体" panose="02010600030101010101" pitchFamily="2" charset="-122"/>
            </a:endParaRPr>
          </a:p>
          <a:p>
            <a:pPr>
              <a:buFont typeface="Wingdings" panose="05000000000000000000" pitchFamily="2" charset="2"/>
              <a:buChar char="p"/>
            </a:pPr>
            <a:r>
              <a:rPr lang="zh-CN" altLang="en-US" sz="2800" kern="0" dirty="0">
                <a:ea typeface="宋体" panose="02010600030101010101" pitchFamily="2" charset="-122"/>
              </a:rPr>
              <a:t>计算机越来越便宜，功能越来越强大</a:t>
            </a:r>
            <a:endParaRPr lang="en-US" altLang="zh-CN" sz="2800" kern="0" dirty="0">
              <a:ea typeface="宋体" panose="02010600030101010101" pitchFamily="2" charset="-122"/>
            </a:endParaRPr>
          </a:p>
          <a:p>
            <a:pPr>
              <a:buFont typeface="Wingdings" panose="05000000000000000000" pitchFamily="2" charset="2"/>
              <a:buChar char="p"/>
            </a:pPr>
            <a:endParaRPr lang="en-US" altLang="zh-CN" sz="2800" kern="0" dirty="0">
              <a:ea typeface="宋体" panose="02010600030101010101" pitchFamily="2" charset="-122"/>
            </a:endParaRPr>
          </a:p>
          <a:p>
            <a:pPr>
              <a:buFont typeface="Wingdings" panose="05000000000000000000" pitchFamily="2" charset="2"/>
              <a:buChar char="p"/>
            </a:pPr>
            <a:r>
              <a:rPr lang="zh-CN" altLang="en-US" sz="2800" kern="0" dirty="0">
                <a:ea typeface="宋体" panose="02010600030101010101" pitchFamily="2" charset="-122"/>
              </a:rPr>
              <a:t>竞争压力越来越大</a:t>
            </a:r>
            <a:endParaRPr lang="en-US" altLang="zh-CN" sz="2800" kern="0" dirty="0">
              <a:ea typeface="宋体" panose="02010600030101010101" pitchFamily="2" charset="-122"/>
            </a:endParaRPr>
          </a:p>
          <a:p>
            <a:pPr>
              <a:buFont typeface="Wingdings" panose="05000000000000000000" pitchFamily="2" charset="2"/>
              <a:buChar char="l"/>
            </a:pPr>
            <a:r>
              <a:rPr lang="en-US" altLang="zh-CN" sz="2400" kern="0" dirty="0">
                <a:ea typeface="宋体" panose="02010600030101010101" pitchFamily="2" charset="-122"/>
              </a:rPr>
              <a:t>Provide better, customized services for an edge (e.g. in Customer Relationship Management)</a:t>
            </a:r>
          </a:p>
          <a:p>
            <a:pPr marL="742950" lvl="1" indent="-285750">
              <a:buFont typeface="Arial" panose="020B0604020202020204" pitchFamily="34" charset="0"/>
              <a:buNone/>
            </a:pPr>
            <a:endParaRPr lang="en-US" altLang="zh-CN" sz="2000" kern="0" dirty="0">
              <a:ea typeface="宋体" panose="02010600030101010101" pitchFamily="2" charset="-122"/>
            </a:endParaRPr>
          </a:p>
        </p:txBody>
      </p:sp>
      <p:graphicFrame>
        <p:nvGraphicFramePr>
          <p:cNvPr id="8" name="Object 3">
            <a:extLst>
              <a:ext uri="{FF2B5EF4-FFF2-40B4-BE49-F238E27FC236}">
                <a16:creationId xmlns:a16="http://schemas.microsoft.com/office/drawing/2014/main" id="{5651EEC9-F174-C15F-0AD3-3ADE9A7967E3}"/>
              </a:ext>
            </a:extLst>
          </p:cNvPr>
          <p:cNvGraphicFramePr>
            <a:graphicFrameLocks noChangeAspect="1"/>
          </p:cNvGraphicFramePr>
          <p:nvPr>
            <p:extLst>
              <p:ext uri="{D42A27DB-BD31-4B8C-83A1-F6EECF244321}">
                <p14:modId xmlns:p14="http://schemas.microsoft.com/office/powerpoint/2010/main" val="1405590873"/>
              </p:ext>
            </p:extLst>
          </p:nvPr>
        </p:nvGraphicFramePr>
        <p:xfrm>
          <a:off x="8653833" y="3151416"/>
          <a:ext cx="2599257" cy="2835728"/>
        </p:xfrm>
        <a:graphic>
          <a:graphicData uri="http://schemas.openxmlformats.org/presentationml/2006/ole">
            <mc:AlternateContent xmlns:mc="http://schemas.openxmlformats.org/markup-compatibility/2006">
              <mc:Choice xmlns:v="urn:schemas-microsoft-com:vml" Requires="v">
                <p:oleObj name="VISIO" r:id="rId2" imgW="2145960" imgH="2341440" progId="Visio.Drawing.6">
                  <p:embed/>
                </p:oleObj>
              </mc:Choice>
              <mc:Fallback>
                <p:oleObj name="VISIO" r:id="rId2" imgW="2145960" imgH="2341440" progId="Visio.Drawing.6">
                  <p:embed/>
                  <p:pic>
                    <p:nvPicPr>
                      <p:cNvPr id="653315" name="Object 3">
                        <a:extLst>
                          <a:ext uri="{FF2B5EF4-FFF2-40B4-BE49-F238E27FC236}">
                            <a16:creationId xmlns:a16="http://schemas.microsoft.com/office/drawing/2014/main" id="{515C7DA1-F12D-1BE3-5326-69B6B88DD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833" y="3151416"/>
                        <a:ext cx="2599257" cy="2835728"/>
                      </a:xfrm>
                      <a:prstGeom prst="rect">
                        <a:avLst/>
                      </a:prstGeom>
                      <a:noFill/>
                      <a:ln>
                        <a:noFill/>
                      </a:ln>
                      <a:effectLst/>
                    </p:spPr>
                  </p:pic>
                </p:oleObj>
              </mc:Fallback>
            </mc:AlternateContent>
          </a:graphicData>
        </a:graphic>
      </p:graphicFrame>
      <p:pic>
        <p:nvPicPr>
          <p:cNvPr id="9" name="Picture 8">
            <a:extLst>
              <a:ext uri="{FF2B5EF4-FFF2-40B4-BE49-F238E27FC236}">
                <a16:creationId xmlns:a16="http://schemas.microsoft.com/office/drawing/2014/main" id="{6A7552FC-0D5F-AC64-5E58-40435D0AF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063" y="1560537"/>
            <a:ext cx="2380088" cy="17168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11">
            <a:extLst>
              <a:ext uri="{FF2B5EF4-FFF2-40B4-BE49-F238E27FC236}">
                <a16:creationId xmlns:a16="http://schemas.microsoft.com/office/drawing/2014/main" id="{C5567556-3FA4-4915-FDFC-6356BCC38FC2}"/>
              </a:ext>
            </a:extLst>
          </p:cNvPr>
          <p:cNvGraphicFramePr>
            <a:graphicFrameLocks noChangeAspect="1"/>
          </p:cNvGraphicFramePr>
          <p:nvPr>
            <p:extLst>
              <p:ext uri="{D42A27DB-BD31-4B8C-83A1-F6EECF244321}">
                <p14:modId xmlns:p14="http://schemas.microsoft.com/office/powerpoint/2010/main" val="32749334"/>
              </p:ext>
            </p:extLst>
          </p:nvPr>
        </p:nvGraphicFramePr>
        <p:xfrm>
          <a:off x="6781491" y="3240817"/>
          <a:ext cx="1799486" cy="1887922"/>
        </p:xfrm>
        <a:graphic>
          <a:graphicData uri="http://schemas.openxmlformats.org/presentationml/2006/ole">
            <mc:AlternateContent xmlns:mc="http://schemas.openxmlformats.org/markup-compatibility/2006">
              <mc:Choice xmlns:v="urn:schemas-microsoft-com:vml" Requires="v">
                <p:oleObj name="VISIO" r:id="rId5" imgW="1663200" imgH="1746360" progId="Visio.Drawing.6">
                  <p:embed/>
                </p:oleObj>
              </mc:Choice>
              <mc:Fallback>
                <p:oleObj name="VISIO" r:id="rId5" imgW="1663200" imgH="1746360" progId="Visio.Drawing.6">
                  <p:embed/>
                  <p:pic>
                    <p:nvPicPr>
                      <p:cNvPr id="653323" name="Object 11">
                        <a:extLst>
                          <a:ext uri="{FF2B5EF4-FFF2-40B4-BE49-F238E27FC236}">
                            <a16:creationId xmlns:a16="http://schemas.microsoft.com/office/drawing/2014/main" id="{B1496378-F385-B4E9-04C4-4B7E3E5A2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491" y="3240817"/>
                        <a:ext cx="1799486" cy="18879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03937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46784"/>
            <a:ext cx="11523662" cy="677863"/>
          </a:xfrm>
        </p:spPr>
        <p:txBody>
          <a:bodyPr/>
          <a:lstStyle/>
          <a:p>
            <a:pPr algn="l" eaLnBrk="1" hangingPunct="1"/>
            <a:r>
              <a:rPr lang="zh-CN" altLang="en-US" dirty="0">
                <a:solidFill>
                  <a:schemeClr val="tx1"/>
                </a:solidFill>
              </a:rPr>
              <a:t>传统数据挖掘应用</a:t>
            </a:r>
            <a:r>
              <a:rPr lang="en-US" altLang="zh-CN" dirty="0">
                <a:solidFill>
                  <a:schemeClr val="tx1"/>
                </a:solidFill>
              </a:rPr>
              <a:t>-</a:t>
            </a:r>
            <a:r>
              <a:rPr lang="zh-CN" altLang="en-US" dirty="0">
                <a:solidFill>
                  <a:schemeClr val="tx1"/>
                </a:solidFill>
              </a:rPr>
              <a:t>市场分析和管理</a:t>
            </a:r>
          </a:p>
        </p:txBody>
      </p:sp>
      <p:sp>
        <p:nvSpPr>
          <p:cNvPr id="2" name="Rectangle 3">
            <a:extLst>
              <a:ext uri="{FF2B5EF4-FFF2-40B4-BE49-F238E27FC236}">
                <a16:creationId xmlns:a16="http://schemas.microsoft.com/office/drawing/2014/main" id="{5651F050-FB92-0222-E8C5-19E3D7B17BF3}"/>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Char char="p"/>
            </a:pPr>
            <a:r>
              <a:rPr lang="zh-CN" altLang="en-US" kern="0" dirty="0">
                <a:ea typeface="宋体" panose="02010600030101010101" pitchFamily="2" charset="-122"/>
              </a:rPr>
              <a:t>顾客分析</a:t>
            </a:r>
          </a:p>
          <a:p>
            <a:pPr lvl="1" eaLnBrk="1" hangingPunct="1">
              <a:buFont typeface="Wingdings" panose="05000000000000000000" pitchFamily="2" charset="2"/>
              <a:buChar char="l"/>
            </a:pPr>
            <a:r>
              <a:rPr lang="zh-CN" altLang="en-US" kern="0" dirty="0">
                <a:ea typeface="宋体" panose="02010600030101010101" pitchFamily="2" charset="-122"/>
              </a:rPr>
              <a:t>哪类顾客购买那种商品 </a:t>
            </a:r>
            <a:r>
              <a:rPr lang="en-US" altLang="zh-CN" kern="0" dirty="0">
                <a:ea typeface="宋体" panose="02010600030101010101" pitchFamily="2" charset="-122"/>
              </a:rPr>
              <a:t>(</a:t>
            </a:r>
            <a:r>
              <a:rPr lang="zh-CN" altLang="en-US" kern="0" dirty="0">
                <a:ea typeface="宋体" panose="02010600030101010101" pitchFamily="2" charset="-122"/>
              </a:rPr>
              <a:t>聚类分析或分类预测</a:t>
            </a:r>
            <a:r>
              <a:rPr lang="en-US" altLang="zh-CN" kern="0" dirty="0">
                <a:ea typeface="宋体" panose="02010600030101010101" pitchFamily="2" charset="-122"/>
              </a:rPr>
              <a:t>)</a:t>
            </a:r>
          </a:p>
          <a:p>
            <a:pPr eaLnBrk="1" hangingPunct="1">
              <a:buFont typeface="Wingdings" panose="05000000000000000000" pitchFamily="2" charset="2"/>
              <a:buChar char="p"/>
            </a:pPr>
            <a:r>
              <a:rPr lang="zh-CN" altLang="en-US" kern="0" dirty="0">
                <a:ea typeface="宋体" panose="02010600030101010101" pitchFamily="2" charset="-122"/>
              </a:rPr>
              <a:t>客户需求分析</a:t>
            </a:r>
          </a:p>
          <a:p>
            <a:pPr lvl="1" eaLnBrk="1" hangingPunct="1">
              <a:buFont typeface="Wingdings" panose="05000000000000000000" pitchFamily="2" charset="2"/>
              <a:buChar char="l"/>
            </a:pPr>
            <a:r>
              <a:rPr lang="zh-CN" altLang="en-US" kern="0" dirty="0">
                <a:ea typeface="宋体" panose="02010600030101010101" pitchFamily="2" charset="-122"/>
              </a:rPr>
              <a:t>确定适合不同顾客的最佳商品</a:t>
            </a:r>
          </a:p>
          <a:p>
            <a:pPr lvl="1" eaLnBrk="1" hangingPunct="1">
              <a:buFont typeface="Wingdings" panose="05000000000000000000" pitchFamily="2" charset="2"/>
              <a:buChar char="l"/>
            </a:pPr>
            <a:r>
              <a:rPr lang="zh-CN" altLang="en-US" kern="0" dirty="0">
                <a:ea typeface="宋体" panose="02010600030101010101" pitchFamily="2" charset="-122"/>
              </a:rPr>
              <a:t>预测何种因素能够吸引新顾客</a:t>
            </a:r>
          </a:p>
          <a:p>
            <a:pPr eaLnBrk="1" hangingPunct="1">
              <a:buFont typeface="Wingdings" panose="05000000000000000000" pitchFamily="2" charset="2"/>
              <a:buChar char="p"/>
            </a:pPr>
            <a:r>
              <a:rPr lang="zh-CN" altLang="en-US" kern="0" dirty="0">
                <a:ea typeface="宋体" panose="02010600030101010101" pitchFamily="2" charset="-122"/>
              </a:rPr>
              <a:t>提供概要信息</a:t>
            </a:r>
          </a:p>
          <a:p>
            <a:pPr lvl="1" eaLnBrk="1" hangingPunct="1">
              <a:buFont typeface="Wingdings" panose="05000000000000000000" pitchFamily="2" charset="2"/>
              <a:buChar char="l"/>
            </a:pPr>
            <a:r>
              <a:rPr lang="zh-CN" altLang="en-US" kern="0" dirty="0">
                <a:ea typeface="宋体" panose="02010600030101010101" pitchFamily="2" charset="-122"/>
              </a:rPr>
              <a:t>多维度的综合报告</a:t>
            </a:r>
          </a:p>
          <a:p>
            <a:pPr lvl="1" eaLnBrk="1" hangingPunct="1">
              <a:buFont typeface="Wingdings" panose="05000000000000000000" pitchFamily="2" charset="2"/>
              <a:buChar char="l"/>
            </a:pPr>
            <a:r>
              <a:rPr lang="zh-CN" altLang="en-US" kern="0" dirty="0">
                <a:ea typeface="宋体" panose="02010600030101010101" pitchFamily="2" charset="-122"/>
              </a:rPr>
              <a:t>统计概要信息 </a:t>
            </a:r>
            <a:r>
              <a:rPr lang="en-US" altLang="zh-CN" kern="0" dirty="0">
                <a:ea typeface="宋体" panose="02010600030101010101" pitchFamily="2" charset="-122"/>
              </a:rPr>
              <a:t>(</a:t>
            </a:r>
            <a:r>
              <a:rPr lang="zh-CN" altLang="en-US" kern="0" dirty="0">
                <a:ea typeface="宋体" panose="02010600030101010101" pitchFamily="2" charset="-122"/>
              </a:rPr>
              <a:t>数据的集中趋势和变化</a:t>
            </a:r>
            <a:r>
              <a:rPr lang="en-US" altLang="zh-CN" kern="0" dirty="0">
                <a:ea typeface="宋体" panose="02010600030101010101" pitchFamily="2" charset="-122"/>
              </a:rPr>
              <a:t>)</a:t>
            </a:r>
          </a:p>
        </p:txBody>
      </p:sp>
    </p:spTree>
    <p:extLst>
      <p:ext uri="{BB962C8B-B14F-4D97-AF65-F5344CB8AC3E}">
        <p14:creationId xmlns:p14="http://schemas.microsoft.com/office/powerpoint/2010/main" val="2390909558"/>
      </p:ext>
    </p:extLst>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传统数据挖掘应用</a:t>
            </a:r>
            <a:r>
              <a:rPr lang="en-US" altLang="zh-CN" dirty="0">
                <a:solidFill>
                  <a:schemeClr val="tx1"/>
                </a:solidFill>
              </a:rPr>
              <a:t>-</a:t>
            </a:r>
            <a:r>
              <a:rPr lang="zh-CN" altLang="en-US" dirty="0">
                <a:solidFill>
                  <a:schemeClr val="tx1"/>
                </a:solidFill>
              </a:rPr>
              <a:t>欺诈行为检测和异常模式发现</a:t>
            </a:r>
          </a:p>
        </p:txBody>
      </p:sp>
      <p:sp>
        <p:nvSpPr>
          <p:cNvPr id="2" name="Rectangle 3">
            <a:extLst>
              <a:ext uri="{FF2B5EF4-FFF2-40B4-BE49-F238E27FC236}">
                <a16:creationId xmlns:a16="http://schemas.microsoft.com/office/drawing/2014/main" id="{50A3D791-1C7A-FF19-329B-4D7FE61C8C5B}"/>
              </a:ext>
            </a:extLst>
          </p:cNvPr>
          <p:cNvSpPr txBox="1">
            <a:spLocks noChangeArrowheads="1"/>
          </p:cNvSpPr>
          <p:nvPr/>
        </p:nvSpPr>
        <p:spPr bwMode="auto">
          <a:xfrm>
            <a:off x="457200" y="1850571"/>
            <a:ext cx="9002486"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p"/>
            </a:pPr>
            <a:r>
              <a:rPr lang="zh-CN" altLang="en-US" sz="2000" kern="0" dirty="0">
                <a:ea typeface="宋体" panose="02010600030101010101" pitchFamily="2" charset="-122"/>
              </a:rPr>
              <a:t>方法</a:t>
            </a:r>
            <a:r>
              <a:rPr lang="en-US" altLang="zh-CN" sz="2000" kern="0" dirty="0">
                <a:ea typeface="宋体" panose="02010600030101010101" pitchFamily="2" charset="-122"/>
              </a:rPr>
              <a:t>: </a:t>
            </a:r>
            <a:r>
              <a:rPr lang="zh-CN" altLang="en-US" sz="2000" kern="0" dirty="0">
                <a:ea typeface="宋体" panose="02010600030101010101" pitchFamily="2" charset="-122"/>
              </a:rPr>
              <a:t>对欺骗行为进行聚类和建模，并进行孤立点分析</a:t>
            </a:r>
          </a:p>
          <a:p>
            <a:pPr eaLnBrk="1" hangingPunct="1">
              <a:lnSpc>
                <a:spcPct val="90000"/>
              </a:lnSpc>
              <a:buFont typeface="Wingdings" panose="05000000000000000000" pitchFamily="2" charset="2"/>
              <a:buChar char="p"/>
            </a:pPr>
            <a:r>
              <a:rPr lang="zh-CN" altLang="en-US" sz="2000" kern="0" dirty="0">
                <a:ea typeface="宋体" panose="02010600030101010101" pitchFamily="2" charset="-122"/>
              </a:rPr>
              <a:t>应用</a:t>
            </a:r>
            <a:r>
              <a:rPr lang="en-US" altLang="zh-CN" sz="2000" kern="0" dirty="0">
                <a:ea typeface="宋体" panose="02010600030101010101" pitchFamily="2" charset="-122"/>
              </a:rPr>
              <a:t>: </a:t>
            </a:r>
            <a:r>
              <a:rPr lang="zh-CN" altLang="en-US" sz="2000" kern="0" dirty="0">
                <a:ea typeface="宋体" panose="02010600030101010101" pitchFamily="2" charset="-122"/>
              </a:rPr>
              <a:t>卫生保健、零售业、信用卡服务、电信等</a:t>
            </a:r>
          </a:p>
          <a:p>
            <a:pPr lvl="1" eaLnBrk="1" hangingPunct="1">
              <a:lnSpc>
                <a:spcPct val="90000"/>
              </a:lnSpc>
              <a:buFont typeface="Wingdings" panose="05000000000000000000" pitchFamily="2" charset="2"/>
              <a:buChar char="l"/>
            </a:pPr>
            <a:r>
              <a:rPr lang="zh-CN" altLang="en-US" sz="2000" kern="0" dirty="0">
                <a:ea typeface="宋体" panose="02010600030101010101" pitchFamily="2" charset="-122"/>
              </a:rPr>
              <a:t>汽车保险</a:t>
            </a:r>
            <a:r>
              <a:rPr lang="en-US" altLang="zh-CN" sz="2000" kern="0" dirty="0">
                <a:ea typeface="宋体" panose="02010600030101010101" pitchFamily="2" charset="-122"/>
              </a:rPr>
              <a:t>: </a:t>
            </a:r>
            <a:r>
              <a:rPr lang="zh-CN" altLang="en-US" sz="2000" kern="0" dirty="0">
                <a:ea typeface="宋体" panose="02010600030101010101" pitchFamily="2" charset="-122"/>
              </a:rPr>
              <a:t>相撞事件的分析 </a:t>
            </a:r>
          </a:p>
          <a:p>
            <a:pPr lvl="1" eaLnBrk="1" hangingPunct="1">
              <a:lnSpc>
                <a:spcPct val="90000"/>
              </a:lnSpc>
              <a:buFont typeface="Wingdings" panose="05000000000000000000" pitchFamily="2" charset="2"/>
              <a:buChar char="l"/>
            </a:pPr>
            <a:r>
              <a:rPr lang="zh-CN" altLang="en-US" sz="2000" kern="0" dirty="0">
                <a:ea typeface="宋体" panose="02010600030101010101" pitchFamily="2" charset="-122"/>
              </a:rPr>
              <a:t>洗钱</a:t>
            </a:r>
            <a:r>
              <a:rPr lang="en-US" altLang="zh-CN" sz="2000" kern="0" dirty="0">
                <a:ea typeface="宋体" panose="02010600030101010101" pitchFamily="2" charset="-122"/>
              </a:rPr>
              <a:t>: </a:t>
            </a:r>
            <a:r>
              <a:rPr lang="zh-CN" altLang="en-US" sz="2000" kern="0" dirty="0">
                <a:ea typeface="宋体" panose="02010600030101010101" pitchFamily="2" charset="-122"/>
              </a:rPr>
              <a:t>发现可疑的货币交易行为 </a:t>
            </a:r>
          </a:p>
          <a:p>
            <a:pPr lvl="1" eaLnBrk="1" hangingPunct="1">
              <a:lnSpc>
                <a:spcPct val="90000"/>
              </a:lnSpc>
              <a:buFont typeface="Wingdings" panose="05000000000000000000" pitchFamily="2" charset="2"/>
              <a:buChar char="l"/>
            </a:pPr>
            <a:r>
              <a:rPr lang="zh-CN" altLang="en-US" sz="2000" kern="0" dirty="0">
                <a:ea typeface="宋体" panose="02010600030101010101" pitchFamily="2" charset="-122"/>
              </a:rPr>
              <a:t>医疗保险</a:t>
            </a:r>
          </a:p>
          <a:p>
            <a:pPr lvl="2" eaLnBrk="1" hangingPunct="1">
              <a:lnSpc>
                <a:spcPct val="90000"/>
              </a:lnSpc>
              <a:buFont typeface="Wingdings" panose="05000000000000000000" pitchFamily="2" charset="2"/>
              <a:buChar char="ü"/>
            </a:pPr>
            <a:r>
              <a:rPr lang="zh-CN" altLang="en-US" sz="2000" kern="0" dirty="0">
                <a:ea typeface="宋体" panose="02010600030101010101" pitchFamily="2" charset="-122"/>
              </a:rPr>
              <a:t>职业病人</a:t>
            </a:r>
            <a:r>
              <a:rPr lang="en-US" altLang="zh-CN" sz="2000" kern="0" dirty="0">
                <a:ea typeface="宋体" panose="02010600030101010101" pitchFamily="2" charset="-122"/>
              </a:rPr>
              <a:t>, </a:t>
            </a:r>
            <a:r>
              <a:rPr lang="zh-CN" altLang="en-US" sz="2000" kern="0" dirty="0">
                <a:ea typeface="宋体" panose="02010600030101010101" pitchFamily="2" charset="-122"/>
              </a:rPr>
              <a:t>医生以及相关数据分析</a:t>
            </a:r>
          </a:p>
          <a:p>
            <a:pPr lvl="2" eaLnBrk="1" hangingPunct="1">
              <a:lnSpc>
                <a:spcPct val="90000"/>
              </a:lnSpc>
              <a:buFont typeface="Wingdings" panose="05000000000000000000" pitchFamily="2" charset="2"/>
              <a:buChar char="ü"/>
            </a:pPr>
            <a:r>
              <a:rPr lang="zh-CN" altLang="en-US" sz="2000" kern="0" dirty="0">
                <a:ea typeface="宋体" panose="02010600030101010101" pitchFamily="2" charset="-122"/>
              </a:rPr>
              <a:t>不必要的或相关的测试</a:t>
            </a:r>
          </a:p>
          <a:p>
            <a:pPr lvl="1" eaLnBrk="1" hangingPunct="1">
              <a:lnSpc>
                <a:spcPct val="90000"/>
              </a:lnSpc>
              <a:buFont typeface="Wingdings" panose="05000000000000000000" pitchFamily="2" charset="2"/>
              <a:buChar char="l"/>
            </a:pPr>
            <a:r>
              <a:rPr lang="zh-CN" altLang="en-US" sz="2000" kern="0" dirty="0">
                <a:ea typeface="宋体" panose="02010600030101010101" pitchFamily="2" charset="-122"/>
              </a:rPr>
              <a:t>电信</a:t>
            </a:r>
            <a:r>
              <a:rPr lang="en-US" altLang="zh-CN" sz="2000" kern="0" dirty="0">
                <a:ea typeface="宋体" panose="02010600030101010101" pitchFamily="2" charset="-122"/>
              </a:rPr>
              <a:t>: </a:t>
            </a:r>
            <a:r>
              <a:rPr lang="zh-CN" altLang="en-US" sz="2000" kern="0" dirty="0">
                <a:ea typeface="宋体" panose="02010600030101010101" pitchFamily="2" charset="-122"/>
              </a:rPr>
              <a:t>电话呼叫欺骗行为</a:t>
            </a:r>
          </a:p>
          <a:p>
            <a:pPr lvl="2" eaLnBrk="1" hangingPunct="1">
              <a:lnSpc>
                <a:spcPct val="90000"/>
              </a:lnSpc>
              <a:buFont typeface="Wingdings" panose="05000000000000000000" pitchFamily="2" charset="2"/>
              <a:buChar char="ü"/>
            </a:pPr>
            <a:r>
              <a:rPr lang="zh-CN" altLang="en-US" sz="2000" kern="0" dirty="0">
                <a:ea typeface="宋体" panose="02010600030101010101" pitchFamily="2" charset="-122"/>
              </a:rPr>
              <a:t>电话呼叫模型</a:t>
            </a:r>
            <a:r>
              <a:rPr lang="en-US" altLang="zh-CN" sz="2000" kern="0" dirty="0">
                <a:ea typeface="宋体" panose="02010600030101010101" pitchFamily="2" charset="-122"/>
              </a:rPr>
              <a:t>: </a:t>
            </a:r>
            <a:r>
              <a:rPr lang="zh-CN" altLang="en-US" sz="2000" kern="0" dirty="0">
                <a:ea typeface="宋体" panose="02010600030101010101" pitchFamily="2" charset="-122"/>
              </a:rPr>
              <a:t>呼叫目的地，持续时间，日或周呼叫次数</a:t>
            </a:r>
            <a:r>
              <a:rPr lang="en-US" altLang="zh-CN" sz="2000" kern="0" dirty="0">
                <a:ea typeface="宋体" panose="02010600030101010101" pitchFamily="2" charset="-122"/>
              </a:rPr>
              <a:t>.  </a:t>
            </a:r>
            <a:r>
              <a:rPr lang="zh-CN" altLang="en-US" sz="2000" kern="0" dirty="0">
                <a:ea typeface="宋体" panose="02010600030101010101" pitchFamily="2" charset="-122"/>
              </a:rPr>
              <a:t>分析该模型发现与期待标准的偏差</a:t>
            </a:r>
          </a:p>
          <a:p>
            <a:pPr lvl="1" eaLnBrk="1" hangingPunct="1">
              <a:lnSpc>
                <a:spcPct val="90000"/>
              </a:lnSpc>
              <a:buFont typeface="Wingdings" panose="05000000000000000000" pitchFamily="2" charset="2"/>
              <a:buChar char="l"/>
            </a:pPr>
            <a:r>
              <a:rPr lang="zh-CN" altLang="en-US" sz="2000" kern="0" dirty="0">
                <a:ea typeface="宋体" panose="02010600030101010101" pitchFamily="2" charset="-122"/>
              </a:rPr>
              <a:t>零售产业</a:t>
            </a:r>
          </a:p>
          <a:p>
            <a:pPr lvl="2" eaLnBrk="1" hangingPunct="1">
              <a:lnSpc>
                <a:spcPct val="90000"/>
              </a:lnSpc>
              <a:buFont typeface="Wingdings" panose="05000000000000000000" pitchFamily="2" charset="2"/>
              <a:buChar char="ü"/>
            </a:pPr>
            <a:r>
              <a:rPr lang="zh-CN" altLang="en-US" sz="2000" kern="0" dirty="0">
                <a:ea typeface="宋体" panose="02010600030101010101" pitchFamily="2" charset="-122"/>
              </a:rPr>
              <a:t>分析师估计有</a:t>
            </a:r>
            <a:r>
              <a:rPr lang="en-US" altLang="zh-CN" sz="2000" kern="0" dirty="0">
                <a:ea typeface="宋体" panose="02010600030101010101" pitchFamily="2" charset="-122"/>
              </a:rPr>
              <a:t>38</a:t>
            </a:r>
            <a:r>
              <a:rPr lang="zh-CN" altLang="en-US" sz="2000" kern="0" dirty="0">
                <a:ea typeface="宋体" panose="02010600030101010101" pitchFamily="2" charset="-122"/>
              </a:rPr>
              <a:t>％的零售额下降是由于雇员的不诚实行为造成的</a:t>
            </a:r>
          </a:p>
          <a:p>
            <a:pPr lvl="1" eaLnBrk="1" hangingPunct="1">
              <a:lnSpc>
                <a:spcPct val="90000"/>
              </a:lnSpc>
              <a:buFont typeface="Wingdings" panose="05000000000000000000" pitchFamily="2" charset="2"/>
              <a:buChar char="l"/>
            </a:pPr>
            <a:r>
              <a:rPr lang="zh-CN" altLang="en-US" sz="2000" kern="0" dirty="0">
                <a:ea typeface="宋体" panose="02010600030101010101" pitchFamily="2" charset="-122"/>
              </a:rPr>
              <a:t>反恐怖主义</a:t>
            </a:r>
          </a:p>
          <a:p>
            <a:pPr eaLnBrk="1" hangingPunct="1">
              <a:lnSpc>
                <a:spcPct val="90000"/>
              </a:lnSpc>
            </a:pPr>
            <a:endParaRPr lang="en-US" altLang="zh-CN" sz="2100" kern="0" dirty="0">
              <a:ea typeface="宋体" panose="02010600030101010101" pitchFamily="2" charset="-122"/>
            </a:endParaRPr>
          </a:p>
        </p:txBody>
      </p:sp>
    </p:spTree>
    <p:extLst>
      <p:ext uri="{BB962C8B-B14F-4D97-AF65-F5344CB8AC3E}">
        <p14:creationId xmlns:p14="http://schemas.microsoft.com/office/powerpoint/2010/main" val="1865019191"/>
      </p:ext>
    </p:extLst>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数据挖掘应用</a:t>
            </a:r>
            <a:r>
              <a:rPr lang="en-US" altLang="zh-CN" dirty="0">
                <a:solidFill>
                  <a:schemeClr val="tx1"/>
                </a:solidFill>
              </a:rPr>
              <a:t>-</a:t>
            </a:r>
            <a:r>
              <a:rPr lang="zh-CN" altLang="en-US" dirty="0">
                <a:solidFill>
                  <a:schemeClr val="tx1"/>
                </a:solidFill>
              </a:rPr>
              <a:t>新型应用</a:t>
            </a:r>
          </a:p>
        </p:txBody>
      </p:sp>
      <p:sp>
        <p:nvSpPr>
          <p:cNvPr id="3" name="内容占位符 2">
            <a:extLst>
              <a:ext uri="{FF2B5EF4-FFF2-40B4-BE49-F238E27FC236}">
                <a16:creationId xmlns:a16="http://schemas.microsoft.com/office/drawing/2014/main" id="{DD59FB6C-DB1D-95EB-D92C-DEF205187812}"/>
              </a:ext>
            </a:extLst>
          </p:cNvPr>
          <p:cNvSpPr>
            <a:spLocks noGrp="1"/>
          </p:cNvSpPr>
          <p:nvPr>
            <p:ph idx="1"/>
          </p:nvPr>
        </p:nvSpPr>
        <p:spPr>
          <a:xfrm>
            <a:off x="457199" y="1600200"/>
            <a:ext cx="9209315" cy="4530725"/>
          </a:xfrm>
        </p:spPr>
        <p:txBody>
          <a:bodyPr>
            <a:normAutofit fontScale="92500" lnSpcReduction="20000"/>
          </a:bodyPr>
          <a:lstStyle/>
          <a:p>
            <a:pPr>
              <a:buFont typeface="Wingdings" panose="05000000000000000000" pitchFamily="2" charset="2"/>
              <a:buChar char="p"/>
              <a:defRPr/>
            </a:pPr>
            <a:r>
              <a:rPr lang="zh-CN" altLang="en-US" sz="2800" dirty="0">
                <a:ea typeface="+mn-ea"/>
              </a:rPr>
              <a:t>网页分析：网页分类、聚类、</a:t>
            </a:r>
            <a:r>
              <a:rPr lang="en-US" altLang="zh-CN" sz="2800" dirty="0">
                <a:ea typeface="+mn-ea"/>
              </a:rPr>
              <a:t>PageRank</a:t>
            </a:r>
            <a:r>
              <a:rPr lang="zh-CN" altLang="en-US" sz="2800" dirty="0">
                <a:ea typeface="+mn-ea"/>
              </a:rPr>
              <a:t>、</a:t>
            </a:r>
            <a:r>
              <a:rPr lang="en-US" altLang="zh-CN" sz="2800" dirty="0">
                <a:ea typeface="+mn-ea"/>
              </a:rPr>
              <a:t>HITS</a:t>
            </a:r>
            <a:r>
              <a:rPr lang="zh-CN" altLang="en-US" sz="2800" dirty="0">
                <a:ea typeface="+mn-ea"/>
              </a:rPr>
              <a:t>等</a:t>
            </a:r>
            <a:endParaRPr lang="en-US" altLang="zh-CN" sz="2800" dirty="0">
              <a:ea typeface="+mn-ea"/>
            </a:endParaRPr>
          </a:p>
          <a:p>
            <a:pPr>
              <a:buFont typeface="Wingdings" panose="05000000000000000000" pitchFamily="2" charset="2"/>
              <a:buChar char="p"/>
              <a:defRPr/>
            </a:pPr>
            <a:endParaRPr lang="zh-CN" altLang="en-US" sz="2800" dirty="0">
              <a:ea typeface="+mn-ea"/>
            </a:endParaRPr>
          </a:p>
          <a:p>
            <a:pPr>
              <a:buFont typeface="Wingdings" panose="05000000000000000000" pitchFamily="2" charset="2"/>
              <a:buChar char="p"/>
              <a:defRPr/>
            </a:pPr>
            <a:r>
              <a:rPr lang="zh-CN" altLang="en-US" sz="2800" dirty="0">
                <a:ea typeface="+mn-ea"/>
              </a:rPr>
              <a:t>协同分析与推荐系统</a:t>
            </a:r>
            <a:endParaRPr lang="en-US" altLang="zh-CN" sz="2800" dirty="0">
              <a:ea typeface="+mn-ea"/>
            </a:endParaRPr>
          </a:p>
          <a:p>
            <a:pPr>
              <a:buFont typeface="Wingdings" panose="05000000000000000000" pitchFamily="2" charset="2"/>
              <a:buChar char="p"/>
              <a:defRPr/>
            </a:pPr>
            <a:endParaRPr lang="zh-CN" altLang="en-US" sz="2800" dirty="0">
              <a:ea typeface="+mn-ea"/>
            </a:endParaRPr>
          </a:p>
          <a:p>
            <a:pPr>
              <a:buFont typeface="Wingdings" panose="05000000000000000000" pitchFamily="2" charset="2"/>
              <a:buChar char="p"/>
              <a:defRPr/>
            </a:pPr>
            <a:r>
              <a:rPr lang="zh-CN" altLang="en-US" sz="2800" dirty="0">
                <a:ea typeface="+mn-ea"/>
              </a:rPr>
              <a:t>生物和医疗数据分析：分类、聚类、生物序列分析、生物网络分析</a:t>
            </a:r>
            <a:endParaRPr lang="en-US" altLang="zh-CN" sz="2800" dirty="0">
              <a:ea typeface="+mn-ea"/>
            </a:endParaRPr>
          </a:p>
          <a:p>
            <a:pPr>
              <a:buFont typeface="Wingdings" panose="05000000000000000000" pitchFamily="2" charset="2"/>
              <a:buChar char="p"/>
              <a:defRPr/>
            </a:pPr>
            <a:endParaRPr lang="zh-CN" altLang="en-US" sz="2800" dirty="0">
              <a:ea typeface="+mn-ea"/>
            </a:endParaRPr>
          </a:p>
          <a:p>
            <a:pPr>
              <a:buFont typeface="Wingdings" panose="05000000000000000000" pitchFamily="2" charset="2"/>
              <a:buChar char="p"/>
              <a:defRPr/>
            </a:pPr>
            <a:r>
              <a:rPr lang="zh-CN" altLang="en-US" sz="2800" dirty="0">
                <a:ea typeface="+mn-ea"/>
              </a:rPr>
              <a:t>数据挖掘与软件工程</a:t>
            </a:r>
            <a:endParaRPr lang="en-US" altLang="zh-CN" sz="2800" dirty="0">
              <a:ea typeface="+mn-ea"/>
            </a:endParaRPr>
          </a:p>
          <a:p>
            <a:pPr>
              <a:buFont typeface="Wingdings" panose="05000000000000000000" pitchFamily="2" charset="2"/>
              <a:buChar char="p"/>
              <a:defRPr/>
            </a:pPr>
            <a:endParaRPr lang="zh-CN" altLang="en-US" sz="2800" dirty="0">
              <a:ea typeface="+mn-ea"/>
            </a:endParaRPr>
          </a:p>
          <a:p>
            <a:pPr>
              <a:buFont typeface="Wingdings" panose="05000000000000000000" pitchFamily="2" charset="2"/>
              <a:buChar char="p"/>
              <a:defRPr/>
            </a:pPr>
            <a:r>
              <a:rPr lang="zh-CN" altLang="en-US" sz="2800" dirty="0">
                <a:ea typeface="+mn-ea"/>
              </a:rPr>
              <a:t>专用数据分析挖掘系统（比如：</a:t>
            </a:r>
            <a:r>
              <a:rPr lang="en-US" altLang="zh-CN" sz="2800" dirty="0">
                <a:ea typeface="+mn-ea"/>
              </a:rPr>
              <a:t>., SAS, MS SQL-Server Analysis Manager, Oracle Data Mining Tools</a:t>
            </a:r>
            <a:r>
              <a:rPr lang="zh-CN" altLang="en-US" sz="2800" dirty="0">
                <a:ea typeface="+mn-ea"/>
              </a:rPr>
              <a:t>）</a:t>
            </a:r>
          </a:p>
        </p:txBody>
      </p:sp>
    </p:spTree>
    <p:extLst>
      <p:ext uri="{BB962C8B-B14F-4D97-AF65-F5344CB8AC3E}">
        <p14:creationId xmlns:p14="http://schemas.microsoft.com/office/powerpoint/2010/main" val="3729055866"/>
      </p:ext>
    </p:extLst>
  </p:cSld>
  <p:clrMapOvr>
    <a:masterClrMapping/>
  </p:clrMapOvr>
  <p:transition advTm="800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42">
            <a:extLst>
              <a:ext uri="{FF2B5EF4-FFF2-40B4-BE49-F238E27FC236}">
                <a16:creationId xmlns:a16="http://schemas.microsoft.com/office/drawing/2014/main" id="{593D6FB7-FCB0-CC46-616B-40D79278CB50}"/>
              </a:ext>
            </a:extLst>
          </p:cNvPr>
          <p:cNvSpPr/>
          <p:nvPr/>
        </p:nvSpPr>
        <p:spPr>
          <a:xfrm>
            <a:off x="2459955" y="5131713"/>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36019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数据挖掘动机</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3576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数据挖掘定义</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589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数据挖掘功能</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35746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数据挖掘应用</a:t>
            </a:r>
          </a:p>
        </p:txBody>
      </p:sp>
      <p:sp>
        <p:nvSpPr>
          <p:cNvPr id="6" name="TextBox 10">
            <a:extLst>
              <a:ext uri="{FF2B5EF4-FFF2-40B4-BE49-F238E27FC236}">
                <a16:creationId xmlns:a16="http://schemas.microsoft.com/office/drawing/2014/main" id="{EB7D1C93-2CA5-2A0A-7978-30C81F3905D5}"/>
              </a:ext>
            </a:extLst>
          </p:cNvPr>
          <p:cNvSpPr txBox="1">
            <a:spLocks noChangeArrowheads="1"/>
          </p:cNvSpPr>
          <p:nvPr/>
        </p:nvSpPr>
        <p:spPr bwMode="auto">
          <a:xfrm>
            <a:off x="3002507" y="5185703"/>
            <a:ext cx="3592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05    </a:t>
            </a:r>
            <a:r>
              <a:rPr lang="zh-CN" altLang="en-US" sz="3600" dirty="0">
                <a:solidFill>
                  <a:schemeClr val="bg1"/>
                </a:solidFill>
                <a:latin typeface="Impact" pitchFamily="34" charset="0"/>
                <a:ea typeface="微软雅黑" pitchFamily="34" charset="-122"/>
              </a:rPr>
              <a:t>数据挖掘发展</a:t>
            </a:r>
          </a:p>
        </p:txBody>
      </p:sp>
    </p:spTree>
    <p:extLst>
      <p:ext uri="{BB962C8B-B14F-4D97-AF65-F5344CB8AC3E}">
        <p14:creationId xmlns:p14="http://schemas.microsoft.com/office/powerpoint/2010/main" val="2814792279"/>
      </p:ext>
    </p:extLst>
  </p:cSld>
  <p:clrMapOvr>
    <a:masterClrMapping/>
  </p:clrMapOvr>
  <p:transition advTm="8005"/>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数据挖掘的发展趋势</a:t>
            </a:r>
          </a:p>
        </p:txBody>
      </p:sp>
      <p:sp>
        <p:nvSpPr>
          <p:cNvPr id="3" name="文本框 2">
            <a:extLst>
              <a:ext uri="{FF2B5EF4-FFF2-40B4-BE49-F238E27FC236}">
                <a16:creationId xmlns:a16="http://schemas.microsoft.com/office/drawing/2014/main" id="{384F25AE-2D90-F465-6223-FC04B3F17146}"/>
              </a:ext>
            </a:extLst>
          </p:cNvPr>
          <p:cNvSpPr txBox="1"/>
          <p:nvPr/>
        </p:nvSpPr>
        <p:spPr>
          <a:xfrm>
            <a:off x="876300" y="1564154"/>
            <a:ext cx="6096000" cy="4154984"/>
          </a:xfrm>
          <a:prstGeom prst="rect">
            <a:avLst/>
          </a:prstGeom>
          <a:noFill/>
        </p:spPr>
        <p:txBody>
          <a:bodyPr wrap="square">
            <a:spAutoFit/>
          </a:bodyPr>
          <a:lstStyle/>
          <a:p>
            <a:pPr marL="457200" indent="-457200">
              <a:buFont typeface="Wingdings" panose="05000000000000000000" pitchFamily="2" charset="2"/>
              <a:buChar char="p"/>
            </a:pPr>
            <a:r>
              <a:rPr lang="zh-CN" altLang="en-US" sz="2400" kern="0" dirty="0">
                <a:latin typeface="+mn-ea"/>
                <a:ea typeface="+mn-ea"/>
              </a:rPr>
              <a:t>大数据挖掘</a:t>
            </a:r>
            <a:endParaRPr lang="en-US" altLang="zh-CN" sz="2400" kern="0" dirty="0">
              <a:latin typeface="+mn-ea"/>
              <a:ea typeface="+mn-ea"/>
            </a:endParaRPr>
          </a:p>
          <a:p>
            <a:pPr marL="457200" indent="-457200">
              <a:buFont typeface="Wingdings" panose="05000000000000000000" pitchFamily="2" charset="2"/>
              <a:buChar char="p"/>
            </a:pPr>
            <a:endParaRPr lang="en-US" altLang="zh-CN" sz="2400" kern="0" dirty="0">
              <a:latin typeface="+mn-ea"/>
              <a:ea typeface="+mn-ea"/>
            </a:endParaRPr>
          </a:p>
          <a:p>
            <a:pPr marL="457200" indent="-457200">
              <a:buFont typeface="Wingdings" panose="05000000000000000000" pitchFamily="2" charset="2"/>
              <a:buChar char="p"/>
            </a:pPr>
            <a:r>
              <a:rPr lang="zh-CN" altLang="en-US" kern="0" dirty="0">
                <a:latin typeface="+mn-ea"/>
                <a:ea typeface="+mn-ea"/>
              </a:rPr>
              <a:t>实时数据挖掘</a:t>
            </a:r>
            <a:endParaRPr lang="en-US" altLang="zh-CN" kern="0" dirty="0">
              <a:latin typeface="+mn-ea"/>
              <a:ea typeface="+mn-ea"/>
            </a:endParaRPr>
          </a:p>
          <a:p>
            <a:pPr marL="457200" indent="-457200">
              <a:buFont typeface="Wingdings" panose="05000000000000000000" pitchFamily="2" charset="2"/>
              <a:buChar char="p"/>
            </a:pPr>
            <a:endParaRPr lang="en-US" altLang="zh-CN" kern="0" dirty="0">
              <a:latin typeface="+mn-ea"/>
              <a:ea typeface="+mn-ea"/>
            </a:endParaRPr>
          </a:p>
          <a:p>
            <a:pPr marL="457200" indent="-457200">
              <a:buFont typeface="Wingdings" panose="05000000000000000000" pitchFamily="2" charset="2"/>
              <a:buChar char="p"/>
            </a:pPr>
            <a:r>
              <a:rPr lang="zh-CN" altLang="en-US" sz="2400" kern="0" dirty="0">
                <a:latin typeface="+mn-ea"/>
                <a:ea typeface="+mn-ea"/>
              </a:rPr>
              <a:t>增强学习和自动化</a:t>
            </a:r>
            <a:endParaRPr lang="en-US" altLang="zh-CN" sz="2400" kern="0" dirty="0">
              <a:latin typeface="+mn-ea"/>
              <a:ea typeface="+mn-ea"/>
            </a:endParaRPr>
          </a:p>
          <a:p>
            <a:pPr marL="457200" indent="-457200">
              <a:buFont typeface="Wingdings" panose="05000000000000000000" pitchFamily="2" charset="2"/>
              <a:buChar char="p"/>
            </a:pPr>
            <a:endParaRPr lang="en-US" altLang="zh-CN" sz="2400" kern="0" dirty="0">
              <a:latin typeface="+mn-ea"/>
              <a:ea typeface="+mn-ea"/>
            </a:endParaRPr>
          </a:p>
          <a:p>
            <a:pPr marL="457200" indent="-457200">
              <a:buFont typeface="Wingdings" panose="05000000000000000000" pitchFamily="2" charset="2"/>
              <a:buChar char="p"/>
            </a:pPr>
            <a:r>
              <a:rPr lang="zh-CN" altLang="en-US" kern="0" dirty="0">
                <a:latin typeface="+mn-ea"/>
                <a:ea typeface="+mn-ea"/>
              </a:rPr>
              <a:t>深度学习和神经网络</a:t>
            </a:r>
            <a:endParaRPr lang="en-US" altLang="zh-CN" kern="0" dirty="0">
              <a:latin typeface="+mn-ea"/>
              <a:ea typeface="+mn-ea"/>
            </a:endParaRPr>
          </a:p>
          <a:p>
            <a:pPr marL="457200" indent="-457200">
              <a:buFont typeface="Wingdings" panose="05000000000000000000" pitchFamily="2" charset="2"/>
              <a:buChar char="p"/>
            </a:pPr>
            <a:endParaRPr lang="en-US" altLang="zh-CN" kern="0" dirty="0">
              <a:latin typeface="+mn-ea"/>
              <a:ea typeface="+mn-ea"/>
            </a:endParaRPr>
          </a:p>
          <a:p>
            <a:pPr marL="457200" indent="-457200">
              <a:buFont typeface="Wingdings" panose="05000000000000000000" pitchFamily="2" charset="2"/>
              <a:buChar char="p"/>
            </a:pPr>
            <a:r>
              <a:rPr lang="zh-CN" altLang="en-US" sz="2400" kern="0" dirty="0">
                <a:latin typeface="+mn-ea"/>
                <a:ea typeface="+mn-ea"/>
              </a:rPr>
              <a:t>可解释性和可视化</a:t>
            </a:r>
            <a:endParaRPr lang="en-US" altLang="zh-CN" sz="2400" kern="0" dirty="0">
              <a:latin typeface="+mn-ea"/>
              <a:ea typeface="+mn-ea"/>
            </a:endParaRPr>
          </a:p>
          <a:p>
            <a:pPr marL="457200" indent="-457200">
              <a:buFont typeface="Wingdings" panose="05000000000000000000" pitchFamily="2" charset="2"/>
              <a:buChar char="p"/>
            </a:pPr>
            <a:endParaRPr lang="en-US" altLang="zh-CN" sz="2400" kern="0" dirty="0">
              <a:latin typeface="+mn-ea"/>
              <a:ea typeface="+mn-ea"/>
            </a:endParaRPr>
          </a:p>
          <a:p>
            <a:pPr marL="457200" indent="-457200">
              <a:buFont typeface="Wingdings" panose="05000000000000000000" pitchFamily="2" charset="2"/>
              <a:buChar char="p"/>
            </a:pPr>
            <a:r>
              <a:rPr lang="zh-CN" altLang="en-US" kern="0" dirty="0">
                <a:latin typeface="+mn-ea"/>
                <a:ea typeface="+mn-ea"/>
              </a:rPr>
              <a:t>隐私保护和数据伦理</a:t>
            </a:r>
            <a:endParaRPr lang="en-US" altLang="zh-CN" sz="2400" kern="0" dirty="0">
              <a:latin typeface="+mn-ea"/>
              <a:ea typeface="+mn-ea"/>
            </a:endParaRPr>
          </a:p>
        </p:txBody>
      </p:sp>
    </p:spTree>
    <p:extLst>
      <p:ext uri="{BB962C8B-B14F-4D97-AF65-F5344CB8AC3E}">
        <p14:creationId xmlns:p14="http://schemas.microsoft.com/office/powerpoint/2010/main" val="3476691891"/>
      </p:ext>
    </p:extLst>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数据挖掘主要问题</a:t>
            </a:r>
          </a:p>
        </p:txBody>
      </p:sp>
      <p:sp>
        <p:nvSpPr>
          <p:cNvPr id="2" name="Rectangle 3">
            <a:extLst>
              <a:ext uri="{FF2B5EF4-FFF2-40B4-BE49-F238E27FC236}">
                <a16:creationId xmlns:a16="http://schemas.microsoft.com/office/drawing/2014/main" id="{50D76496-A3A2-EAD1-8EFF-864EB10026AC}"/>
              </a:ext>
            </a:extLst>
          </p:cNvPr>
          <p:cNvSpPr txBox="1">
            <a:spLocks noChangeArrowheads="1"/>
          </p:cNvSpPr>
          <p:nvPr/>
        </p:nvSpPr>
        <p:spPr>
          <a:xfrm>
            <a:off x="668338" y="1428524"/>
            <a:ext cx="8229600" cy="4530725"/>
          </a:xfrm>
          <a:prstGeom prst="rect">
            <a:avLst/>
          </a:prstGeom>
        </p:spPr>
        <p:txBody>
          <a:bodyPr>
            <a:normAutofit lnSpcReduction="10000"/>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Char char="p"/>
              <a:defRPr/>
            </a:pPr>
            <a:r>
              <a:rPr lang="zh-CN" altLang="en-US" sz="3000" kern="0" dirty="0"/>
              <a:t>挖掘方法</a:t>
            </a:r>
          </a:p>
          <a:p>
            <a:pPr lvl="1" eaLnBrk="1" hangingPunct="1">
              <a:lnSpc>
                <a:spcPct val="90000"/>
              </a:lnSpc>
              <a:buFont typeface="Wingdings" panose="05000000000000000000" pitchFamily="2" charset="2"/>
              <a:buChar char="l"/>
              <a:defRPr/>
            </a:pPr>
            <a:r>
              <a:rPr lang="zh-CN" altLang="en-US" sz="2200" kern="0" dirty="0"/>
              <a:t>挖掘不同类型的或者新型的知识</a:t>
            </a:r>
          </a:p>
          <a:p>
            <a:pPr lvl="1" eaLnBrk="1" hangingPunct="1">
              <a:lnSpc>
                <a:spcPct val="90000"/>
              </a:lnSpc>
              <a:buFont typeface="Wingdings" panose="05000000000000000000" pitchFamily="2" charset="2"/>
              <a:buChar char="l"/>
              <a:defRPr/>
            </a:pPr>
            <a:r>
              <a:rPr lang="zh-CN" altLang="en-US" sz="2200" kern="0" dirty="0"/>
              <a:t>高维空间中的数据挖掘</a:t>
            </a:r>
          </a:p>
          <a:p>
            <a:pPr lvl="1" eaLnBrk="1" hangingPunct="1">
              <a:lnSpc>
                <a:spcPct val="90000"/>
              </a:lnSpc>
              <a:buFont typeface="Wingdings" panose="05000000000000000000" pitchFamily="2" charset="2"/>
              <a:buChar char="l"/>
              <a:defRPr/>
            </a:pPr>
            <a:r>
              <a:rPr lang="zh-CN" altLang="en-US" sz="2200" kern="0" dirty="0"/>
              <a:t>多学科融合</a:t>
            </a:r>
          </a:p>
          <a:p>
            <a:pPr lvl="1" eaLnBrk="1" hangingPunct="1">
              <a:lnSpc>
                <a:spcPct val="90000"/>
              </a:lnSpc>
              <a:buFont typeface="Wingdings" panose="05000000000000000000" pitchFamily="2" charset="2"/>
              <a:buChar char="l"/>
              <a:defRPr/>
            </a:pPr>
            <a:r>
              <a:rPr lang="zh-CN" altLang="en-US" sz="2200" kern="0" dirty="0"/>
              <a:t>网络环境中的知识发现</a:t>
            </a:r>
          </a:p>
          <a:p>
            <a:pPr lvl="1" eaLnBrk="1" hangingPunct="1">
              <a:lnSpc>
                <a:spcPct val="90000"/>
              </a:lnSpc>
              <a:buFont typeface="Wingdings" panose="05000000000000000000" pitchFamily="2" charset="2"/>
              <a:buChar char="l"/>
              <a:defRPr/>
            </a:pPr>
            <a:r>
              <a:rPr lang="zh-CN" altLang="en-US" sz="2200" kern="0" dirty="0"/>
              <a:t>噪声、不确定性、缺失数据的处理</a:t>
            </a:r>
          </a:p>
          <a:p>
            <a:pPr lvl="1" eaLnBrk="1" hangingPunct="1">
              <a:lnSpc>
                <a:spcPct val="90000"/>
              </a:lnSpc>
              <a:buFont typeface="Wingdings" panose="05000000000000000000" pitchFamily="2" charset="2"/>
              <a:buChar char="l"/>
              <a:defRPr/>
            </a:pPr>
            <a:r>
              <a:rPr lang="zh-CN" altLang="en-US" sz="2200" kern="0" dirty="0"/>
              <a:t>模式评估与受限条件下的挖掘</a:t>
            </a:r>
            <a:endParaRPr lang="en-US" altLang="zh-CN" sz="2200" kern="0" dirty="0"/>
          </a:p>
          <a:p>
            <a:pPr marL="457200" lvl="1" indent="0" eaLnBrk="1" hangingPunct="1">
              <a:lnSpc>
                <a:spcPct val="90000"/>
              </a:lnSpc>
              <a:buNone/>
              <a:defRPr/>
            </a:pPr>
            <a:endParaRPr lang="zh-CN" altLang="en-US" kern="0" dirty="0"/>
          </a:p>
          <a:p>
            <a:pPr eaLnBrk="1" hangingPunct="1">
              <a:lnSpc>
                <a:spcPct val="90000"/>
              </a:lnSpc>
              <a:buFont typeface="Wingdings" panose="05000000000000000000" pitchFamily="2" charset="2"/>
              <a:buChar char="p"/>
              <a:defRPr/>
            </a:pPr>
            <a:r>
              <a:rPr lang="zh-CN" altLang="en-US" sz="3000" kern="0" dirty="0"/>
              <a:t>用户界面</a:t>
            </a:r>
          </a:p>
          <a:p>
            <a:pPr lvl="1" eaLnBrk="1" hangingPunct="1">
              <a:lnSpc>
                <a:spcPct val="90000"/>
              </a:lnSpc>
              <a:buFont typeface="Wingdings" panose="05000000000000000000" pitchFamily="2" charset="2"/>
              <a:buChar char="l"/>
              <a:defRPr/>
            </a:pPr>
            <a:r>
              <a:rPr lang="zh-CN" altLang="en-US" sz="2200" kern="0" dirty="0"/>
              <a:t>交互式挖掘</a:t>
            </a:r>
          </a:p>
          <a:p>
            <a:pPr lvl="1" eaLnBrk="1" hangingPunct="1">
              <a:lnSpc>
                <a:spcPct val="90000"/>
              </a:lnSpc>
              <a:buFont typeface="Wingdings" panose="05000000000000000000" pitchFamily="2" charset="2"/>
              <a:buChar char="l"/>
              <a:defRPr/>
            </a:pPr>
            <a:r>
              <a:rPr lang="zh-CN" altLang="en-US" sz="2200" kern="0" dirty="0"/>
              <a:t>结合背景知识</a:t>
            </a:r>
          </a:p>
          <a:p>
            <a:pPr lvl="1" eaLnBrk="1" hangingPunct="1">
              <a:lnSpc>
                <a:spcPct val="90000"/>
              </a:lnSpc>
              <a:buFont typeface="Wingdings" panose="05000000000000000000" pitchFamily="2" charset="2"/>
              <a:buChar char="l"/>
              <a:defRPr/>
            </a:pPr>
            <a:r>
              <a:rPr lang="zh-CN" altLang="en-US" sz="2200" kern="0" dirty="0"/>
              <a:t>数据挖掘结果的表示和可视化</a:t>
            </a:r>
          </a:p>
        </p:txBody>
      </p:sp>
    </p:spTree>
    <p:extLst>
      <p:ext uri="{BB962C8B-B14F-4D97-AF65-F5344CB8AC3E}">
        <p14:creationId xmlns:p14="http://schemas.microsoft.com/office/powerpoint/2010/main" val="2090497043"/>
      </p:ext>
    </p:extLst>
  </p:cSld>
  <p:clrMapOvr>
    <a:overrideClrMapping bg1="lt1" tx1="dk1" bg2="lt2" tx2="dk2" accent1="accent1" accent2="accent2" accent3="accent3" accent4="accent4" accent5="accent5" accent6="accent6" hlink="hlink" folHlink="folHlink"/>
  </p:clrMapOvr>
  <p:transition advTm="8005"/>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数据挖掘主要问题</a:t>
            </a:r>
          </a:p>
        </p:txBody>
      </p:sp>
      <p:sp>
        <p:nvSpPr>
          <p:cNvPr id="2" name="Rectangle 3">
            <a:extLst>
              <a:ext uri="{FF2B5EF4-FFF2-40B4-BE49-F238E27FC236}">
                <a16:creationId xmlns:a16="http://schemas.microsoft.com/office/drawing/2014/main" id="{BA416A1E-C371-6277-54D0-E5522E7BF286}"/>
              </a:ext>
            </a:extLst>
          </p:cNvPr>
          <p:cNvSpPr txBox="1">
            <a:spLocks noChangeArrowheads="1"/>
          </p:cNvSpPr>
          <p:nvPr/>
        </p:nvSpPr>
        <p:spPr bwMode="auto">
          <a:xfrm>
            <a:off x="668338" y="1290637"/>
            <a:ext cx="822960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宋体"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宋体"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宋体"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宋体"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宋体" charset="-122"/>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1630" indent="-341630" eaLnBrk="1" hangingPunct="1">
              <a:lnSpc>
                <a:spcPct val="90000"/>
              </a:lnSpc>
              <a:buFont typeface="Wingdings" panose="05000000000000000000" pitchFamily="2" charset="2"/>
              <a:buChar char="p"/>
              <a:defRPr/>
            </a:pPr>
            <a:r>
              <a:rPr lang="zh-CN" altLang="en-US" sz="2800" kern="0" dirty="0">
                <a:ea typeface="+mn-ea"/>
              </a:rPr>
              <a:t>高效率与可扩展性</a:t>
            </a:r>
          </a:p>
          <a:p>
            <a:pPr lvl="1" eaLnBrk="1" hangingPunct="1">
              <a:buFont typeface="Wingdings" panose="05000000000000000000" pitchFamily="2" charset="2"/>
              <a:buChar char="l"/>
            </a:pPr>
            <a:r>
              <a:rPr lang="zh-CN" altLang="en-US" sz="2000" kern="0" dirty="0">
                <a:ea typeface="宋体" panose="02010600030101010101" pitchFamily="2" charset="-122"/>
              </a:rPr>
              <a:t>数据挖掘算法的效率和可扩展性</a:t>
            </a:r>
            <a:r>
              <a:rPr lang="en-US" altLang="zh-CN" sz="2000" kern="0" dirty="0">
                <a:ea typeface="宋体" panose="02010600030101010101" pitchFamily="2" charset="-122"/>
              </a:rPr>
              <a:t>(scalability)</a:t>
            </a:r>
          </a:p>
          <a:p>
            <a:pPr lvl="1" eaLnBrk="1" hangingPunct="1">
              <a:buFont typeface="Wingdings" panose="05000000000000000000" pitchFamily="2" charset="2"/>
              <a:buChar char="l"/>
            </a:pPr>
            <a:r>
              <a:rPr lang="zh-CN" altLang="en-US" sz="2000" kern="0" dirty="0">
                <a:ea typeface="宋体" panose="02010600030101010101" pitchFamily="2" charset="-122"/>
              </a:rPr>
              <a:t>并行，分布式和增量挖掘算法</a:t>
            </a:r>
            <a:endParaRPr lang="en-US" altLang="zh-CN" sz="2000" kern="0" dirty="0">
              <a:ea typeface="宋体" panose="02010600030101010101" pitchFamily="2" charset="-122"/>
            </a:endParaRPr>
          </a:p>
          <a:p>
            <a:pPr lvl="1" eaLnBrk="1" hangingPunct="1"/>
            <a:endParaRPr lang="zh-CN" altLang="en-US" kern="0" dirty="0">
              <a:ea typeface="宋体" panose="02010600030101010101" pitchFamily="2" charset="-122"/>
            </a:endParaRPr>
          </a:p>
          <a:p>
            <a:pPr marL="341630" indent="-341630" eaLnBrk="1" hangingPunct="1">
              <a:lnSpc>
                <a:spcPct val="90000"/>
              </a:lnSpc>
              <a:buFont typeface="Wingdings" panose="05000000000000000000" pitchFamily="2" charset="2"/>
              <a:buChar char="p"/>
              <a:defRPr/>
            </a:pPr>
            <a:r>
              <a:rPr lang="zh-CN" altLang="en-US" sz="2800" kern="0" dirty="0">
                <a:ea typeface="+mn-ea"/>
              </a:rPr>
              <a:t>数据库类型的多样性</a:t>
            </a:r>
          </a:p>
          <a:p>
            <a:pPr lvl="1" eaLnBrk="1" hangingPunct="1">
              <a:buFont typeface="Wingdings" panose="05000000000000000000" pitchFamily="2" charset="2"/>
              <a:buChar char="l"/>
            </a:pPr>
            <a:r>
              <a:rPr lang="zh-CN" altLang="en-US" sz="2000" kern="0" dirty="0">
                <a:ea typeface="宋体" panose="02010600030101010101" pitchFamily="2" charset="-122"/>
              </a:rPr>
              <a:t>处理复杂的数据类型</a:t>
            </a:r>
          </a:p>
          <a:p>
            <a:pPr lvl="1" eaLnBrk="1" hangingPunct="1">
              <a:buFont typeface="Wingdings" panose="05000000000000000000" pitchFamily="2" charset="2"/>
              <a:buChar char="l"/>
            </a:pPr>
            <a:r>
              <a:rPr lang="zh-CN" altLang="en-US" sz="2000" kern="0" dirty="0">
                <a:ea typeface="宋体" panose="02010600030101010101" pitchFamily="2" charset="-122"/>
              </a:rPr>
              <a:t>挖掘动态的、网络的、全球的数据库</a:t>
            </a:r>
            <a:endParaRPr lang="en-US" altLang="zh-CN" sz="2000" kern="0" dirty="0">
              <a:ea typeface="宋体" panose="02010600030101010101" pitchFamily="2" charset="-122"/>
            </a:endParaRPr>
          </a:p>
          <a:p>
            <a:pPr lvl="1" eaLnBrk="1" hangingPunct="1"/>
            <a:endParaRPr lang="zh-CN" altLang="en-US" kern="0" dirty="0">
              <a:ea typeface="宋体" panose="02010600030101010101" pitchFamily="2" charset="-122"/>
            </a:endParaRPr>
          </a:p>
          <a:p>
            <a:pPr marL="341630" indent="-341630" eaLnBrk="1" hangingPunct="1">
              <a:lnSpc>
                <a:spcPct val="90000"/>
              </a:lnSpc>
              <a:buFont typeface="Wingdings" panose="05000000000000000000" pitchFamily="2" charset="2"/>
              <a:buChar char="p"/>
              <a:defRPr/>
            </a:pPr>
            <a:r>
              <a:rPr lang="zh-CN" altLang="en-US" sz="2800" kern="0" dirty="0">
                <a:ea typeface="+mn-ea"/>
              </a:rPr>
              <a:t>数据挖掘的社会问题</a:t>
            </a:r>
          </a:p>
          <a:p>
            <a:pPr lvl="1" eaLnBrk="1" hangingPunct="1">
              <a:buFont typeface="Wingdings" panose="05000000000000000000" pitchFamily="2" charset="2"/>
              <a:buChar char="l"/>
            </a:pPr>
            <a:r>
              <a:rPr lang="zh-CN" altLang="en-US" kern="0" dirty="0">
                <a:ea typeface="宋体" panose="02010600030101010101" pitchFamily="2" charset="-122"/>
              </a:rPr>
              <a:t>数据挖掘的社会影响</a:t>
            </a:r>
          </a:p>
          <a:p>
            <a:pPr lvl="1" eaLnBrk="1" hangingPunct="1">
              <a:buFont typeface="Wingdings" panose="05000000000000000000" pitchFamily="2" charset="2"/>
              <a:buChar char="l"/>
            </a:pPr>
            <a:r>
              <a:rPr lang="zh-CN" altLang="en-US" kern="0" dirty="0">
                <a:ea typeface="宋体" panose="02010600030101010101" pitchFamily="2" charset="-122"/>
              </a:rPr>
              <a:t>隐私保护</a:t>
            </a:r>
          </a:p>
          <a:p>
            <a:pPr lvl="1" eaLnBrk="1" hangingPunct="1">
              <a:buFont typeface="Wingdings" panose="05000000000000000000" pitchFamily="2" charset="2"/>
              <a:buChar char="l"/>
            </a:pPr>
            <a:r>
              <a:rPr lang="zh-CN" altLang="en-US" kern="0" dirty="0">
                <a:ea typeface="宋体" panose="02010600030101010101" pitchFamily="2" charset="-122"/>
              </a:rPr>
              <a:t>无形的数据挖掘</a:t>
            </a:r>
          </a:p>
        </p:txBody>
      </p:sp>
    </p:spTree>
    <p:extLst>
      <p:ext uri="{BB962C8B-B14F-4D97-AF65-F5344CB8AC3E}">
        <p14:creationId xmlns:p14="http://schemas.microsoft.com/office/powerpoint/2010/main" val="3789485125"/>
      </p:ext>
    </p:extLst>
  </p:cSld>
  <p:clrMapOvr>
    <a:masterClrMapping/>
  </p:clrMapOvr>
  <p:transition advTm="8005"/>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数据挖掘领域顶级会议</a:t>
            </a:r>
          </a:p>
        </p:txBody>
      </p:sp>
      <p:sp>
        <p:nvSpPr>
          <p:cNvPr id="3" name="文本框 2">
            <a:extLst>
              <a:ext uri="{FF2B5EF4-FFF2-40B4-BE49-F238E27FC236}">
                <a16:creationId xmlns:a16="http://schemas.microsoft.com/office/drawing/2014/main" id="{012C310E-8F8A-ADEF-3E34-45A34B9EA6B9}"/>
              </a:ext>
            </a:extLst>
          </p:cNvPr>
          <p:cNvSpPr txBox="1"/>
          <p:nvPr/>
        </p:nvSpPr>
        <p:spPr>
          <a:xfrm>
            <a:off x="444500" y="1475056"/>
            <a:ext cx="10528300" cy="5016758"/>
          </a:xfrm>
          <a:prstGeom prst="rect">
            <a:avLst/>
          </a:prstGeom>
          <a:noFill/>
        </p:spPr>
        <p:txBody>
          <a:bodyPr wrap="square">
            <a:spAutoFit/>
          </a:bodyPr>
          <a:lstStyle/>
          <a:p>
            <a:pPr marL="342900" indent="-342900" algn="l">
              <a:buFont typeface="Wingdings" panose="05000000000000000000" pitchFamily="2" charset="2"/>
              <a:buChar char="p"/>
            </a:pPr>
            <a:r>
              <a:rPr lang="en-US" altLang="zh-CN" sz="2000" b="0" i="0" dirty="0">
                <a:solidFill>
                  <a:srgbClr val="FF0000"/>
                </a:solidFill>
                <a:effectLst/>
                <a:latin typeface="Söhne"/>
              </a:rPr>
              <a:t>ACM SIGKDD Conference on Knowledge Discovery and Data Mining (KDD)</a:t>
            </a:r>
            <a:r>
              <a:rPr lang="zh-CN" altLang="en-US" sz="2000" b="0" i="0" dirty="0">
                <a:solidFill>
                  <a:srgbClr val="374151"/>
                </a:solidFill>
                <a:effectLst/>
                <a:latin typeface="Söhne"/>
              </a:rPr>
              <a:t>：</a:t>
            </a:r>
            <a:r>
              <a:rPr lang="en-US" altLang="zh-CN" sz="2000" b="0" i="0" dirty="0">
                <a:solidFill>
                  <a:srgbClr val="374151"/>
                </a:solidFill>
                <a:effectLst/>
                <a:latin typeface="Söhne"/>
              </a:rPr>
              <a:t>KDD </a:t>
            </a:r>
            <a:r>
              <a:rPr lang="zh-CN" altLang="en-US" sz="2000" b="0" i="0" dirty="0">
                <a:solidFill>
                  <a:srgbClr val="374151"/>
                </a:solidFill>
                <a:effectLst/>
                <a:latin typeface="Söhne"/>
              </a:rPr>
              <a:t>是数据挖掘领域最具影响力和知名度的国际会议，每年由 </a:t>
            </a:r>
            <a:r>
              <a:rPr lang="en-US" altLang="zh-CN" sz="2000" b="0" i="0" dirty="0">
                <a:solidFill>
                  <a:srgbClr val="374151"/>
                </a:solidFill>
                <a:effectLst/>
                <a:latin typeface="Söhne"/>
              </a:rPr>
              <a:t>ACM SIGKDD </a:t>
            </a:r>
            <a:r>
              <a:rPr lang="zh-CN" altLang="en-US" sz="2000" b="0" i="0" dirty="0">
                <a:solidFill>
                  <a:srgbClr val="374151"/>
                </a:solidFill>
                <a:effectLst/>
                <a:latin typeface="Söhne"/>
              </a:rPr>
              <a:t>主办。它汇集了学术界和工业界的研究人员，涵盖了知识发现、数据挖掘和大数据分析等领域的最新进展。</a:t>
            </a:r>
          </a:p>
          <a:p>
            <a:pPr marL="342900" indent="-342900" algn="l">
              <a:buFont typeface="Wingdings" panose="05000000000000000000" pitchFamily="2" charset="2"/>
              <a:buChar char="p"/>
            </a:pPr>
            <a:r>
              <a:rPr lang="en-US" altLang="zh-CN" sz="2000" b="0" i="0" dirty="0">
                <a:solidFill>
                  <a:srgbClr val="FF0000"/>
                </a:solidFill>
                <a:effectLst/>
                <a:latin typeface="Söhne"/>
              </a:rPr>
              <a:t>IEEE International Conference on Data Mining (ICDM)</a:t>
            </a:r>
            <a:r>
              <a:rPr lang="zh-CN" altLang="en-US" sz="2000" b="0" i="0" dirty="0">
                <a:solidFill>
                  <a:srgbClr val="374151"/>
                </a:solidFill>
                <a:effectLst/>
                <a:latin typeface="Söhne"/>
              </a:rPr>
              <a:t>：</a:t>
            </a:r>
            <a:r>
              <a:rPr lang="en-US" altLang="zh-CN" sz="2000" b="0" i="0" dirty="0">
                <a:solidFill>
                  <a:srgbClr val="374151"/>
                </a:solidFill>
                <a:effectLst/>
                <a:latin typeface="Söhne"/>
              </a:rPr>
              <a:t>ICDM </a:t>
            </a:r>
            <a:r>
              <a:rPr lang="zh-CN" altLang="en-US" sz="2000" b="0" i="0" dirty="0">
                <a:solidFill>
                  <a:srgbClr val="374151"/>
                </a:solidFill>
                <a:effectLst/>
                <a:latin typeface="Söhne"/>
              </a:rPr>
              <a:t>是由 </a:t>
            </a:r>
            <a:r>
              <a:rPr lang="en-US" altLang="zh-CN" sz="2000" b="0" i="0" dirty="0">
                <a:solidFill>
                  <a:srgbClr val="374151"/>
                </a:solidFill>
                <a:effectLst/>
                <a:latin typeface="Söhne"/>
              </a:rPr>
              <a:t>IEEE Computer Society </a:t>
            </a:r>
            <a:r>
              <a:rPr lang="zh-CN" altLang="en-US" sz="2000" b="0" i="0" dirty="0">
                <a:solidFill>
                  <a:srgbClr val="374151"/>
                </a:solidFill>
                <a:effectLst/>
                <a:latin typeface="Söhne"/>
              </a:rPr>
              <a:t>主办的国际会议，聚焦于数据挖掘和知识发现领域。它提供了一个交流和讨论最新研究成果、技术创新和应用实践的平台。</a:t>
            </a:r>
          </a:p>
          <a:p>
            <a:pPr marL="342900" indent="-342900" algn="l">
              <a:buFont typeface="Wingdings" panose="05000000000000000000" pitchFamily="2" charset="2"/>
              <a:buChar char="p"/>
            </a:pPr>
            <a:r>
              <a:rPr lang="en-US" altLang="zh-CN" sz="2000" b="0" i="0" dirty="0">
                <a:solidFill>
                  <a:srgbClr val="FF0000"/>
                </a:solidFill>
                <a:effectLst/>
                <a:latin typeface="Söhne"/>
              </a:rPr>
              <a:t>SIAM International Conference on Data Mining (SDM)</a:t>
            </a:r>
            <a:r>
              <a:rPr lang="zh-CN" altLang="en-US" sz="2000" b="0" i="0" dirty="0">
                <a:solidFill>
                  <a:srgbClr val="374151"/>
                </a:solidFill>
                <a:effectLst/>
                <a:latin typeface="Söhne"/>
              </a:rPr>
              <a:t>：</a:t>
            </a:r>
            <a:r>
              <a:rPr lang="en-US" altLang="zh-CN" sz="2000" b="0" i="0" dirty="0">
                <a:solidFill>
                  <a:srgbClr val="374151"/>
                </a:solidFill>
                <a:effectLst/>
                <a:latin typeface="Söhne"/>
              </a:rPr>
              <a:t>SDM </a:t>
            </a:r>
            <a:r>
              <a:rPr lang="zh-CN" altLang="en-US" sz="2000" b="0" i="0" dirty="0">
                <a:solidFill>
                  <a:srgbClr val="374151"/>
                </a:solidFill>
                <a:effectLst/>
                <a:latin typeface="Söhne"/>
              </a:rPr>
              <a:t>是由国际应用数学和工业数学学会（</a:t>
            </a:r>
            <a:r>
              <a:rPr lang="en-US" altLang="zh-CN" sz="2000" b="0" i="0" dirty="0">
                <a:solidFill>
                  <a:srgbClr val="374151"/>
                </a:solidFill>
                <a:effectLst/>
                <a:latin typeface="Söhne"/>
              </a:rPr>
              <a:t>SIAM</a:t>
            </a:r>
            <a:r>
              <a:rPr lang="zh-CN" altLang="en-US" sz="2000" b="0" i="0" dirty="0">
                <a:solidFill>
                  <a:srgbClr val="374151"/>
                </a:solidFill>
                <a:effectLst/>
                <a:latin typeface="Söhne"/>
              </a:rPr>
              <a:t>）主办的会议，专注于数据挖掘和知识发现的理论和应用研究。它汇集了学术界和工业界的专家，促进了跨学科的交流和合作。</a:t>
            </a:r>
          </a:p>
          <a:p>
            <a:pPr marL="342900" indent="-342900" algn="l">
              <a:buFont typeface="Wingdings" panose="05000000000000000000" pitchFamily="2" charset="2"/>
              <a:buChar char="p"/>
            </a:pPr>
            <a:r>
              <a:rPr lang="en-US" altLang="zh-CN" sz="2000" b="0" i="0" dirty="0">
                <a:solidFill>
                  <a:srgbClr val="FF0000"/>
                </a:solidFill>
                <a:effectLst/>
                <a:latin typeface="Söhne"/>
              </a:rPr>
              <a:t>International Conference on Machine Learning (ICML)</a:t>
            </a:r>
            <a:r>
              <a:rPr lang="zh-CN" altLang="en-US" sz="2000" b="0" i="0" dirty="0">
                <a:solidFill>
                  <a:srgbClr val="374151"/>
                </a:solidFill>
                <a:effectLst/>
                <a:latin typeface="Söhne"/>
              </a:rPr>
              <a:t>：</a:t>
            </a:r>
            <a:r>
              <a:rPr lang="en-US" altLang="zh-CN" sz="2000" b="0" i="0" dirty="0">
                <a:solidFill>
                  <a:srgbClr val="374151"/>
                </a:solidFill>
                <a:effectLst/>
                <a:latin typeface="Söhne"/>
              </a:rPr>
              <a:t>ICML </a:t>
            </a:r>
            <a:r>
              <a:rPr lang="zh-CN" altLang="en-US" sz="2000" b="0" i="0" dirty="0">
                <a:solidFill>
                  <a:srgbClr val="374151"/>
                </a:solidFill>
                <a:effectLst/>
                <a:latin typeface="Söhne"/>
              </a:rPr>
              <a:t>是机器学习领域的顶级会议，涵盖了数据挖掘、统计学习和人工智能等相关领域的研究。该会议汇集了国际顶尖的机器学习专家和研究人员，展示最新的理论、算法和应用。</a:t>
            </a:r>
          </a:p>
          <a:p>
            <a:pPr marL="342900" indent="-342900" algn="l">
              <a:buFont typeface="Wingdings" panose="05000000000000000000" pitchFamily="2" charset="2"/>
              <a:buChar char="p"/>
            </a:pPr>
            <a:r>
              <a:rPr lang="en-US" altLang="zh-CN" sz="2000" b="0" i="0" dirty="0">
                <a:solidFill>
                  <a:srgbClr val="FF0000"/>
                </a:solidFill>
                <a:effectLst/>
                <a:latin typeface="Söhne"/>
              </a:rPr>
              <a:t>International Conference on Data Science and Advanced Analytics (DSAA)</a:t>
            </a:r>
            <a:r>
              <a:rPr lang="zh-CN" altLang="en-US" sz="2000" b="0" i="0" dirty="0">
                <a:solidFill>
                  <a:srgbClr val="374151"/>
                </a:solidFill>
                <a:effectLst/>
                <a:latin typeface="Söhne"/>
              </a:rPr>
              <a:t>：</a:t>
            </a:r>
            <a:r>
              <a:rPr lang="en-US" altLang="zh-CN" sz="2000" b="0" i="0" dirty="0">
                <a:solidFill>
                  <a:srgbClr val="374151"/>
                </a:solidFill>
                <a:effectLst/>
                <a:latin typeface="Söhne"/>
              </a:rPr>
              <a:t>DSAA </a:t>
            </a:r>
            <a:r>
              <a:rPr lang="zh-CN" altLang="en-US" sz="2000" b="0" i="0" dirty="0">
                <a:solidFill>
                  <a:srgbClr val="374151"/>
                </a:solidFill>
                <a:effectLst/>
                <a:latin typeface="Söhne"/>
              </a:rPr>
              <a:t>是一个专注于数据科学和高级分析的国际会议，旨在促进数据挖掘、机器学习、人工智能和大数据等领域的研究和创新。它提供了一个跨学科的平台，让学术界和工业界的专家共享他们的研究成果和实践经验。</a:t>
            </a:r>
          </a:p>
        </p:txBody>
      </p:sp>
    </p:spTree>
    <p:extLst>
      <p:ext uri="{BB962C8B-B14F-4D97-AF65-F5344CB8AC3E}">
        <p14:creationId xmlns:p14="http://schemas.microsoft.com/office/powerpoint/2010/main" val="853089053"/>
      </p:ext>
    </p:extLst>
  </p:cSld>
  <p:clrMapOvr>
    <a:masterClrMapping/>
  </p:clrMapOvr>
  <p:transition advTm="800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数据挖掘领域顶级期刊</a:t>
            </a:r>
          </a:p>
        </p:txBody>
      </p:sp>
      <p:sp>
        <p:nvSpPr>
          <p:cNvPr id="3" name="文本框 2">
            <a:extLst>
              <a:ext uri="{FF2B5EF4-FFF2-40B4-BE49-F238E27FC236}">
                <a16:creationId xmlns:a16="http://schemas.microsoft.com/office/drawing/2014/main" id="{012C310E-8F8A-ADEF-3E34-45A34B9EA6B9}"/>
              </a:ext>
            </a:extLst>
          </p:cNvPr>
          <p:cNvSpPr txBox="1"/>
          <p:nvPr/>
        </p:nvSpPr>
        <p:spPr>
          <a:xfrm>
            <a:off x="431800" y="1354406"/>
            <a:ext cx="10528300" cy="5324535"/>
          </a:xfrm>
          <a:prstGeom prst="rect">
            <a:avLst/>
          </a:prstGeom>
          <a:noFill/>
        </p:spPr>
        <p:txBody>
          <a:bodyPr wrap="square">
            <a:spAutoFit/>
          </a:bodyPr>
          <a:lstStyle/>
          <a:p>
            <a:pPr marL="342900" indent="-342900" algn="l">
              <a:buFont typeface="Wingdings" panose="05000000000000000000" pitchFamily="2" charset="2"/>
              <a:buChar char="p"/>
            </a:pPr>
            <a:r>
              <a:rPr lang="en-US" altLang="zh-CN" sz="2000" b="0" i="0" dirty="0">
                <a:solidFill>
                  <a:srgbClr val="FF0000"/>
                </a:solidFill>
                <a:effectLst/>
                <a:latin typeface="Söhne"/>
              </a:rPr>
              <a:t>IEEE Transactions on Knowledge and Data Engineering (TKDE)</a:t>
            </a:r>
            <a:r>
              <a:rPr lang="zh-CN" altLang="en-US" sz="2000" b="0" i="0" dirty="0">
                <a:solidFill>
                  <a:schemeClr val="accent4"/>
                </a:solidFill>
                <a:effectLst/>
                <a:latin typeface="Söhne"/>
              </a:rPr>
              <a:t>：这是</a:t>
            </a:r>
            <a:r>
              <a:rPr lang="en-US" altLang="zh-CN" sz="2000" b="0" i="0" dirty="0">
                <a:solidFill>
                  <a:schemeClr val="accent4"/>
                </a:solidFill>
                <a:effectLst/>
                <a:latin typeface="Söhne"/>
              </a:rPr>
              <a:t>IEEE</a:t>
            </a:r>
            <a:r>
              <a:rPr lang="zh-CN" altLang="en-US" sz="2000" b="0" i="0" dirty="0">
                <a:solidFill>
                  <a:schemeClr val="accent4"/>
                </a:solidFill>
                <a:effectLst/>
                <a:latin typeface="Söhne"/>
              </a:rPr>
              <a:t>计算机学会旗下的期刊，专注于知识和数据工程领域的研究。它涵盖了数据挖掘、数据管理、机器学习、大数据分析等方面的高质量论文。</a:t>
            </a:r>
          </a:p>
          <a:p>
            <a:pPr marL="342900" indent="-342900" algn="l">
              <a:buFont typeface="Wingdings" panose="05000000000000000000" pitchFamily="2" charset="2"/>
              <a:buChar char="p"/>
            </a:pPr>
            <a:endParaRPr lang="zh-CN" altLang="en-US" sz="2000" b="0" i="0" dirty="0">
              <a:solidFill>
                <a:schemeClr val="accent4"/>
              </a:solidFill>
              <a:effectLst/>
              <a:latin typeface="Söhne"/>
            </a:endParaRPr>
          </a:p>
          <a:p>
            <a:pPr marL="342900" indent="-342900" algn="l">
              <a:buFont typeface="Wingdings" panose="05000000000000000000" pitchFamily="2" charset="2"/>
              <a:buChar char="p"/>
            </a:pPr>
            <a:r>
              <a:rPr lang="en-US" altLang="zh-CN" sz="2000" b="0" i="0" dirty="0">
                <a:solidFill>
                  <a:srgbClr val="FF0000"/>
                </a:solidFill>
                <a:effectLst/>
                <a:latin typeface="Söhne"/>
              </a:rPr>
              <a:t>ACM Transactions on Knowledge Discovery from Data (TKDD)</a:t>
            </a:r>
            <a:r>
              <a:rPr lang="zh-CN" altLang="en-US" sz="2000" b="0" i="0" dirty="0">
                <a:solidFill>
                  <a:schemeClr val="accent4"/>
                </a:solidFill>
                <a:effectLst/>
                <a:latin typeface="Söhne"/>
              </a:rPr>
              <a:t>：这是</a:t>
            </a:r>
            <a:r>
              <a:rPr lang="en-US" altLang="zh-CN" sz="2000" b="0" i="0" dirty="0">
                <a:solidFill>
                  <a:schemeClr val="accent4"/>
                </a:solidFill>
                <a:effectLst/>
                <a:latin typeface="Söhne"/>
              </a:rPr>
              <a:t>ACM</a:t>
            </a:r>
            <a:r>
              <a:rPr lang="zh-CN" altLang="en-US" sz="2000" b="0" i="0" dirty="0">
                <a:solidFill>
                  <a:schemeClr val="accent4"/>
                </a:solidFill>
                <a:effectLst/>
                <a:latin typeface="Söhne"/>
              </a:rPr>
              <a:t>计算机协会旗下的期刊，专注于知识发现和数据挖掘领域的研究。它发布了在数据挖掘、机器学习、数据分析和知识发现等方面的创新和重要研究成果。</a:t>
            </a:r>
          </a:p>
          <a:p>
            <a:pPr marL="342900" indent="-342900" algn="l">
              <a:buFont typeface="Wingdings" panose="05000000000000000000" pitchFamily="2" charset="2"/>
              <a:buChar char="p"/>
            </a:pPr>
            <a:endParaRPr lang="zh-CN" altLang="en-US" sz="2000" b="0" i="0" dirty="0">
              <a:solidFill>
                <a:schemeClr val="accent4"/>
              </a:solidFill>
              <a:effectLst/>
              <a:latin typeface="Söhne"/>
            </a:endParaRPr>
          </a:p>
          <a:p>
            <a:pPr marL="342900" indent="-342900" algn="l">
              <a:buFont typeface="Wingdings" panose="05000000000000000000" pitchFamily="2" charset="2"/>
              <a:buChar char="p"/>
            </a:pPr>
            <a:r>
              <a:rPr lang="en-US" altLang="zh-CN" sz="2000" b="0" i="0" dirty="0">
                <a:solidFill>
                  <a:srgbClr val="FF0000"/>
                </a:solidFill>
                <a:effectLst/>
                <a:latin typeface="Söhne"/>
              </a:rPr>
              <a:t>Data Mining and Knowledge Discovery (DMKD)</a:t>
            </a:r>
            <a:r>
              <a:rPr lang="zh-CN" altLang="en-US" sz="2000" b="0" i="0" dirty="0">
                <a:solidFill>
                  <a:schemeClr val="accent4"/>
                </a:solidFill>
                <a:effectLst/>
                <a:latin typeface="Söhne"/>
              </a:rPr>
              <a:t>：这是一本国际性的学术期刊，专注于数据挖掘和知识发现领域的研究。它涵盖了从方法学、算法、应用等方面的高质量研究论文。</a:t>
            </a:r>
          </a:p>
          <a:p>
            <a:pPr marL="342900" indent="-342900" algn="l">
              <a:buFont typeface="Wingdings" panose="05000000000000000000" pitchFamily="2" charset="2"/>
              <a:buChar char="p"/>
            </a:pPr>
            <a:endParaRPr lang="zh-CN" altLang="en-US" sz="2000" b="0" i="0" dirty="0">
              <a:solidFill>
                <a:schemeClr val="accent4"/>
              </a:solidFill>
              <a:effectLst/>
              <a:latin typeface="Söhne"/>
            </a:endParaRPr>
          </a:p>
          <a:p>
            <a:pPr marL="342900" indent="-342900" algn="l">
              <a:buFont typeface="Wingdings" panose="05000000000000000000" pitchFamily="2" charset="2"/>
              <a:buChar char="p"/>
            </a:pPr>
            <a:r>
              <a:rPr lang="en-US" altLang="zh-CN" sz="2000" b="0" i="0" dirty="0">
                <a:solidFill>
                  <a:srgbClr val="FF0000"/>
                </a:solidFill>
                <a:effectLst/>
                <a:latin typeface="Söhne"/>
              </a:rPr>
              <a:t>IEEE Transactions on Big Data (TBD)</a:t>
            </a:r>
            <a:r>
              <a:rPr lang="zh-CN" altLang="en-US" sz="2000" b="0" i="0" dirty="0">
                <a:solidFill>
                  <a:schemeClr val="accent4"/>
                </a:solidFill>
                <a:effectLst/>
                <a:latin typeface="Söhne"/>
              </a:rPr>
              <a:t>：这是</a:t>
            </a:r>
            <a:r>
              <a:rPr lang="en-US" altLang="zh-CN" sz="2000" b="0" i="0" dirty="0">
                <a:solidFill>
                  <a:schemeClr val="accent4"/>
                </a:solidFill>
                <a:effectLst/>
                <a:latin typeface="Söhne"/>
              </a:rPr>
              <a:t>IEEE</a:t>
            </a:r>
            <a:r>
              <a:rPr lang="zh-CN" altLang="en-US" sz="2000" b="0" i="0" dirty="0">
                <a:solidFill>
                  <a:schemeClr val="accent4"/>
                </a:solidFill>
                <a:effectLst/>
                <a:latin typeface="Söhne"/>
              </a:rPr>
              <a:t>计算机学会旗下的期刊，侧重于大数据领域的研究。它涵盖了大数据处理、存储、分析和挖掘等方面的高质量论文。</a:t>
            </a:r>
          </a:p>
          <a:p>
            <a:pPr marL="342900" indent="-342900" algn="l">
              <a:buFont typeface="Wingdings" panose="05000000000000000000" pitchFamily="2" charset="2"/>
              <a:buChar char="p"/>
            </a:pPr>
            <a:endParaRPr lang="zh-CN" altLang="en-US" sz="2000" b="0" i="0" dirty="0">
              <a:solidFill>
                <a:schemeClr val="accent4"/>
              </a:solidFill>
              <a:effectLst/>
              <a:latin typeface="Söhne"/>
            </a:endParaRPr>
          </a:p>
          <a:p>
            <a:pPr marL="342900" indent="-342900" algn="l">
              <a:buFont typeface="Wingdings" panose="05000000000000000000" pitchFamily="2" charset="2"/>
              <a:buChar char="p"/>
            </a:pPr>
            <a:r>
              <a:rPr lang="en-US" altLang="zh-CN" sz="2000" b="0" i="0" dirty="0">
                <a:solidFill>
                  <a:srgbClr val="FF0000"/>
                </a:solidFill>
                <a:effectLst/>
                <a:latin typeface="Söhne"/>
              </a:rPr>
              <a:t>ACM Transactions on Intelligent Systems and Technology (TIST)</a:t>
            </a:r>
            <a:r>
              <a:rPr lang="zh-CN" altLang="en-US" sz="2000" b="0" i="0" dirty="0">
                <a:solidFill>
                  <a:schemeClr val="accent4"/>
                </a:solidFill>
                <a:effectLst/>
                <a:latin typeface="Söhne"/>
              </a:rPr>
              <a:t>：这是</a:t>
            </a:r>
            <a:r>
              <a:rPr lang="en-US" altLang="zh-CN" sz="2000" b="0" i="0" dirty="0">
                <a:solidFill>
                  <a:schemeClr val="accent4"/>
                </a:solidFill>
                <a:effectLst/>
                <a:latin typeface="Söhne"/>
              </a:rPr>
              <a:t>ACM</a:t>
            </a:r>
            <a:r>
              <a:rPr lang="zh-CN" altLang="en-US" sz="2000" b="0" i="0" dirty="0">
                <a:solidFill>
                  <a:schemeClr val="accent4"/>
                </a:solidFill>
                <a:effectLst/>
                <a:latin typeface="Söhne"/>
              </a:rPr>
              <a:t>计算机协会旗下的期刊，涵盖了智能系统和技术领域的研究。它包括了数据挖掘、机器学习、人工智能和数据分析等方面的高质量论文。</a:t>
            </a:r>
          </a:p>
        </p:txBody>
      </p:sp>
    </p:spTree>
    <p:extLst>
      <p:ext uri="{BB962C8B-B14F-4D97-AF65-F5344CB8AC3E}">
        <p14:creationId xmlns:p14="http://schemas.microsoft.com/office/powerpoint/2010/main" val="2988787825"/>
      </p:ext>
    </p:extLst>
  </p:cSld>
  <p:clrMapOvr>
    <a:masterClrMapping/>
  </p:clrMapOvr>
  <p:transition advTm="800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课程内容</a:t>
            </a: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2" name="矩形 1">
            <a:extLst>
              <a:ext uri="{FF2B5EF4-FFF2-40B4-BE49-F238E27FC236}">
                <a16:creationId xmlns:a16="http://schemas.microsoft.com/office/drawing/2014/main" id="{C037976F-DBCB-1BC0-552F-E3AEE267F1B2}"/>
              </a:ext>
            </a:extLst>
          </p:cNvPr>
          <p:cNvSpPr/>
          <p:nvPr/>
        </p:nvSpPr>
        <p:spPr>
          <a:xfrm>
            <a:off x="651523" y="2051548"/>
            <a:ext cx="825867" cy="581057"/>
          </a:xfrm>
          <a:prstGeom prst="rect">
            <a:avLst/>
          </a:prstGeom>
        </p:spPr>
        <p:txBody>
          <a:bodyPr wrap="non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绪论</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3" name="矩形 2">
            <a:extLst>
              <a:ext uri="{FF2B5EF4-FFF2-40B4-BE49-F238E27FC236}">
                <a16:creationId xmlns:a16="http://schemas.microsoft.com/office/drawing/2014/main" id="{6D51AF62-5396-025D-3A03-33983B910932}"/>
              </a:ext>
            </a:extLst>
          </p:cNvPr>
          <p:cNvSpPr/>
          <p:nvPr/>
        </p:nvSpPr>
        <p:spPr>
          <a:xfrm>
            <a:off x="1824661" y="2051548"/>
            <a:ext cx="1467068" cy="581057"/>
          </a:xfrm>
          <a:prstGeom prst="rect">
            <a:avLst/>
          </a:prstGeom>
        </p:spPr>
        <p:txBody>
          <a:bodyPr wrap="none" lIns="91440" tIns="45720" rIns="91440" bIns="4572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线性回归</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5" name="矩形 4">
            <a:extLst>
              <a:ext uri="{FF2B5EF4-FFF2-40B4-BE49-F238E27FC236}">
                <a16:creationId xmlns:a16="http://schemas.microsoft.com/office/drawing/2014/main" id="{B5D034C1-05BA-3879-274A-0CF1EB2AB8A1}"/>
              </a:ext>
            </a:extLst>
          </p:cNvPr>
          <p:cNvSpPr/>
          <p:nvPr/>
        </p:nvSpPr>
        <p:spPr>
          <a:xfrm>
            <a:off x="3639000" y="2051548"/>
            <a:ext cx="1795684" cy="2243050"/>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逻辑回归</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决策树</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支持向量机</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贝叶斯分类</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6" name="矩形 5">
            <a:extLst>
              <a:ext uri="{FF2B5EF4-FFF2-40B4-BE49-F238E27FC236}">
                <a16:creationId xmlns:a16="http://schemas.microsoft.com/office/drawing/2014/main" id="{92EFE9F7-1E35-AEE4-C70A-4A3ED031B184}"/>
              </a:ext>
            </a:extLst>
          </p:cNvPr>
          <p:cNvSpPr/>
          <p:nvPr/>
        </p:nvSpPr>
        <p:spPr>
          <a:xfrm>
            <a:off x="9410631" y="2051548"/>
            <a:ext cx="2108269" cy="1689052"/>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k</a:t>
            </a: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近邻学习</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主成分分析</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线性判别分析</a:t>
            </a:r>
          </a:p>
        </p:txBody>
      </p:sp>
      <p:sp>
        <p:nvSpPr>
          <p:cNvPr id="7" name="矩形 6">
            <a:extLst>
              <a:ext uri="{FF2B5EF4-FFF2-40B4-BE49-F238E27FC236}">
                <a16:creationId xmlns:a16="http://schemas.microsoft.com/office/drawing/2014/main" id="{6A2CC048-4630-CD58-27F9-5CCC32D2BF7D}"/>
              </a:ext>
            </a:extLst>
          </p:cNvPr>
          <p:cNvSpPr/>
          <p:nvPr/>
        </p:nvSpPr>
        <p:spPr>
          <a:xfrm>
            <a:off x="7596294" y="2051548"/>
            <a:ext cx="1467068" cy="580415"/>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原型聚类</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9DC1A929-68CF-5083-CFDD-DE7EB0E2734A}"/>
              </a:ext>
            </a:extLst>
          </p:cNvPr>
          <p:cNvGrpSpPr/>
          <p:nvPr/>
        </p:nvGrpSpPr>
        <p:grpSpPr>
          <a:xfrm>
            <a:off x="3197493" y="4437112"/>
            <a:ext cx="3317996" cy="847554"/>
            <a:chOff x="4074148" y="5552938"/>
            <a:chExt cx="3317996" cy="847554"/>
          </a:xfrm>
        </p:grpSpPr>
        <p:sp>
          <p:nvSpPr>
            <p:cNvPr id="9" name="矩形 8">
              <a:extLst>
                <a:ext uri="{FF2B5EF4-FFF2-40B4-BE49-F238E27FC236}">
                  <a16:creationId xmlns:a16="http://schemas.microsoft.com/office/drawing/2014/main" id="{6445CB59-6A0A-899C-7224-C53B28C1F159}"/>
                </a:ext>
              </a:extLst>
            </p:cNvPr>
            <p:cNvSpPr/>
            <p:nvPr/>
          </p:nvSpPr>
          <p:spPr>
            <a:xfrm>
              <a:off x="4604201" y="5877272"/>
              <a:ext cx="2787943"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100" normalizeH="0" baseline="0" noProof="0" dirty="0">
                  <a:ln>
                    <a:noFill/>
                  </a:ln>
                  <a:solidFill>
                    <a:srgbClr val="FF0000"/>
                  </a:solidFill>
                  <a:effectLst/>
                  <a:uLnTx/>
                  <a:uFillTx/>
                  <a:latin typeface="宋体"/>
                  <a:ea typeface="微软雅黑" panose="020B0503020204020204" pitchFamily="34" charset="-122"/>
                  <a:cs typeface="+mn-cs"/>
                </a:rPr>
                <a:t>模型评估与选择</a:t>
              </a:r>
              <a:endParaRPr kumimoji="0" lang="en-US" altLang="zh-CN" sz="2800" b="1" i="0" u="none" strike="noStrike" kern="1200" cap="none" spc="100" normalizeH="0" baseline="0" noProof="0" dirty="0">
                <a:ln>
                  <a:noFill/>
                </a:ln>
                <a:solidFill>
                  <a:srgbClr val="FF0000"/>
                </a:solidFill>
                <a:effectLst/>
                <a:uLnTx/>
                <a:uFillTx/>
                <a:latin typeface="宋体"/>
                <a:ea typeface="微软雅黑" panose="020B0503020204020204" pitchFamily="34" charset="-122"/>
                <a:cs typeface="+mn-cs"/>
              </a:endParaRPr>
            </a:p>
          </p:txBody>
        </p:sp>
        <p:sp>
          <p:nvSpPr>
            <p:cNvPr id="10" name="箭头: 直角上 9">
              <a:extLst>
                <a:ext uri="{FF2B5EF4-FFF2-40B4-BE49-F238E27FC236}">
                  <a16:creationId xmlns:a16="http://schemas.microsoft.com/office/drawing/2014/main" id="{887CBF3F-AF2E-E77E-3D4F-B78843EA83CF}"/>
                </a:ext>
              </a:extLst>
            </p:cNvPr>
            <p:cNvSpPr/>
            <p:nvPr/>
          </p:nvSpPr>
          <p:spPr>
            <a:xfrm flipH="1">
              <a:off x="4074148" y="5552938"/>
              <a:ext cx="504000" cy="648072"/>
            </a:xfrm>
            <a:prstGeom prst="bentUpArrow">
              <a:avLst>
                <a:gd name="adj1" fmla="val 17812"/>
                <a:gd name="adj2" fmla="val 25000"/>
                <a:gd name="adj3" fmla="val 25000"/>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0000"/>
                </a:solidFill>
                <a:effectLst/>
                <a:uLnTx/>
                <a:uFillTx/>
                <a:latin typeface="Arial"/>
                <a:ea typeface="宋体"/>
                <a:cs typeface="+mn-cs"/>
              </a:endParaRPr>
            </a:p>
          </p:txBody>
        </p:sp>
      </p:grpSp>
      <p:sp>
        <p:nvSpPr>
          <p:cNvPr id="11" name="矩形 10">
            <a:extLst>
              <a:ext uri="{FF2B5EF4-FFF2-40B4-BE49-F238E27FC236}">
                <a16:creationId xmlns:a16="http://schemas.microsoft.com/office/drawing/2014/main" id="{889644FD-C9A1-0208-AEB9-8487F0489B84}"/>
              </a:ext>
            </a:extLst>
          </p:cNvPr>
          <p:cNvSpPr/>
          <p:nvPr/>
        </p:nvSpPr>
        <p:spPr>
          <a:xfrm>
            <a:off x="5781955" y="2051548"/>
            <a:ext cx="1467068" cy="580415"/>
          </a:xfrm>
          <a:prstGeom prst="rect">
            <a:avLst/>
          </a:prstGeom>
        </p:spPr>
        <p:txBody>
          <a:bodyPr wrap="non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神经网络</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2" name="Picture 4">
            <a:extLst>
              <a:ext uri="{FF2B5EF4-FFF2-40B4-BE49-F238E27FC236}">
                <a16:creationId xmlns:a16="http://schemas.microsoft.com/office/drawing/2014/main" id="{44EF3758-8A38-5639-EB6F-66CF8D93C83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4000" y="0"/>
            <a:ext cx="12240000" cy="9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F64A12A-6106-9777-89F3-0705671C0BA4}"/>
              </a:ext>
            </a:extLst>
          </p:cNvPr>
          <p:cNvSpPr txBox="1"/>
          <p:nvPr/>
        </p:nvSpPr>
        <p:spPr>
          <a:xfrm>
            <a:off x="7107275" y="3429000"/>
            <a:ext cx="5084725" cy="2997231"/>
          </a:xfrm>
          <a:prstGeom prst="rect">
            <a:avLst/>
          </a:prstGeom>
          <a:noFill/>
        </p:spPr>
        <p:txBody>
          <a:bodyPr wrap="non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rgbClr val="2F9C54"/>
                </a:solidFill>
                <a:effectLst>
                  <a:reflection blurRad="6350" stA="55000" endA="300" endPos="45500" dir="5400000" sy="-100000" algn="bl" rotWithShape="0"/>
                </a:effectLst>
                <a:uLnTx/>
                <a:uFillTx/>
                <a:latin typeface="微软雅黑"/>
                <a:ea typeface="微软雅黑"/>
                <a:cs typeface="+mn-cs"/>
              </a:rPr>
              <a:t>Q&amp;A</a:t>
            </a:r>
            <a:endParaRPr kumimoji="0" lang="zh-CN" altLang="en-US" sz="16600" b="0" i="0" u="none" strike="noStrike" kern="1200" cap="none" spc="0" normalizeH="0" baseline="0" noProof="0" dirty="0">
              <a:ln>
                <a:noFill/>
              </a:ln>
              <a:solidFill>
                <a:srgbClr val="2F9C54"/>
              </a:solidFill>
              <a:effectLst>
                <a:reflection blurRad="6350" stA="55000" endA="300" endPos="45500" dir="5400000" sy="-100000" algn="bl" rotWithShape="0"/>
              </a:effectLst>
              <a:uLnTx/>
              <a:uFillTx/>
              <a:latin typeface="微软雅黑"/>
              <a:ea typeface="微软雅黑"/>
              <a:cs typeface="+mn-cs"/>
            </a:endParaRPr>
          </a:p>
        </p:txBody>
      </p:sp>
    </p:spTree>
    <p:extLst>
      <p:ext uri="{BB962C8B-B14F-4D97-AF65-F5344CB8AC3E}">
        <p14:creationId xmlns:p14="http://schemas.microsoft.com/office/powerpoint/2010/main" val="15730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为什么挖掘数据？（科学）</a:t>
            </a:r>
          </a:p>
        </p:txBody>
      </p:sp>
      <p:sp>
        <p:nvSpPr>
          <p:cNvPr id="2" name="Rectangle 13">
            <a:extLst>
              <a:ext uri="{FF2B5EF4-FFF2-40B4-BE49-F238E27FC236}">
                <a16:creationId xmlns:a16="http://schemas.microsoft.com/office/drawing/2014/main" id="{B9986EBA-7F49-7473-110F-535D8CCBAD6F}"/>
              </a:ext>
            </a:extLst>
          </p:cNvPr>
          <p:cNvSpPr txBox="1">
            <a:spLocks noChangeArrowheads="1"/>
          </p:cNvSpPr>
          <p:nvPr/>
        </p:nvSpPr>
        <p:spPr>
          <a:xfrm>
            <a:off x="352879" y="1311729"/>
            <a:ext cx="7588250" cy="5791200"/>
          </a:xfrm>
          <a:prstGeom prst="rect">
            <a:avLst/>
          </a:prstGeom>
        </p:spPr>
        <p:txBody>
          <a:bodyPr/>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en-US" sz="2800" kern="0" dirty="0">
                <a:ea typeface="宋体" panose="02010600030101010101" pitchFamily="2" charset="-122"/>
              </a:rPr>
              <a:t>数据以极快的速度收集和存储 </a:t>
            </a:r>
            <a:r>
              <a:rPr lang="en-US" altLang="zh-CN" sz="2800" kern="0" dirty="0">
                <a:ea typeface="宋体" panose="02010600030101010101" pitchFamily="2" charset="-122"/>
              </a:rPr>
              <a:t>(GB/hour)</a:t>
            </a:r>
          </a:p>
          <a:p>
            <a:pPr marL="341630" lvl="1" indent="-341630">
              <a:buFont typeface="Wingdings" panose="05000000000000000000" pitchFamily="2" charset="2"/>
              <a:buChar char="l"/>
            </a:pPr>
            <a:r>
              <a:rPr lang="en-US" altLang="zh-CN" sz="2400" kern="0" dirty="0">
                <a:ea typeface="宋体" panose="02010600030101010101" pitchFamily="2" charset="-122"/>
              </a:rPr>
              <a:t>remote sensors on a satellite</a:t>
            </a:r>
          </a:p>
          <a:p>
            <a:pPr marL="341630" lvl="1" indent="-341630">
              <a:buFont typeface="Wingdings" panose="05000000000000000000" pitchFamily="2" charset="2"/>
              <a:buChar char="l"/>
            </a:pPr>
            <a:r>
              <a:rPr lang="en-US" altLang="zh-CN" sz="2400" kern="0" dirty="0">
                <a:ea typeface="宋体" panose="02010600030101010101" pitchFamily="2" charset="-122"/>
              </a:rPr>
              <a:t>telescopes scanning the skies</a:t>
            </a:r>
          </a:p>
          <a:p>
            <a:pPr marL="341630" lvl="1" indent="-341630">
              <a:buFont typeface="Wingdings" panose="05000000000000000000" pitchFamily="2" charset="2"/>
              <a:buChar char="l"/>
            </a:pPr>
            <a:r>
              <a:rPr lang="en-US" altLang="zh-CN" sz="2400" kern="0" dirty="0">
                <a:ea typeface="宋体" panose="02010600030101010101" pitchFamily="2" charset="-122"/>
              </a:rPr>
              <a:t>microarrays generating gene expression data</a:t>
            </a:r>
          </a:p>
          <a:p>
            <a:pPr marL="341630" lvl="1" indent="-341630">
              <a:buFont typeface="Wingdings" panose="05000000000000000000" pitchFamily="2" charset="2"/>
              <a:buChar char="l"/>
            </a:pPr>
            <a:r>
              <a:rPr lang="en-US" altLang="zh-CN" sz="2400" kern="0" dirty="0">
                <a:ea typeface="宋体" panose="02010600030101010101" pitchFamily="2" charset="-122"/>
              </a:rPr>
              <a:t>scientific simulations generating terabytes </a:t>
            </a:r>
          </a:p>
          <a:p>
            <a:pPr marL="0" lvl="1" indent="0">
              <a:buNone/>
            </a:pPr>
            <a:r>
              <a:rPr lang="en-US" altLang="zh-CN" sz="2400" kern="0" dirty="0">
                <a:ea typeface="宋体" panose="02010600030101010101" pitchFamily="2" charset="-122"/>
              </a:rPr>
              <a:t>    (</a:t>
            </a:r>
            <a:r>
              <a:rPr lang="zh-CN" altLang="en-US" sz="2400" kern="0" dirty="0">
                <a:ea typeface="宋体" panose="02010600030101010101" pitchFamily="2" charset="-122"/>
              </a:rPr>
              <a:t>千兆字节</a:t>
            </a:r>
            <a:r>
              <a:rPr lang="en-US" altLang="zh-CN" sz="2400" kern="0" dirty="0">
                <a:ea typeface="宋体" panose="02010600030101010101" pitchFamily="2" charset="-122"/>
              </a:rPr>
              <a:t>) of data</a:t>
            </a:r>
          </a:p>
          <a:p>
            <a:pPr marL="0" lvl="1" indent="0">
              <a:buNone/>
            </a:pPr>
            <a:endParaRPr lang="en-US" altLang="zh-CN" sz="2400" kern="0" dirty="0">
              <a:ea typeface="宋体" panose="02010600030101010101" pitchFamily="2" charset="-122"/>
            </a:endParaRPr>
          </a:p>
          <a:p>
            <a:pPr>
              <a:buFont typeface="Wingdings" panose="05000000000000000000" pitchFamily="2" charset="2"/>
              <a:buChar char="p"/>
            </a:pPr>
            <a:r>
              <a:rPr lang="zh-CN" altLang="en-US" sz="2800" kern="0" dirty="0">
                <a:ea typeface="宋体" panose="02010600030101010101" pitchFamily="2" charset="-122"/>
              </a:rPr>
              <a:t>传统的技术难以处理这些</a:t>
            </a:r>
            <a:r>
              <a:rPr lang="en-US" altLang="zh-CN" sz="2800" kern="0" dirty="0">
                <a:ea typeface="宋体" panose="02010600030101010101" pitchFamily="2" charset="-122"/>
              </a:rPr>
              <a:t> raw data</a:t>
            </a:r>
          </a:p>
          <a:p>
            <a:pPr>
              <a:buFont typeface="Wingdings" panose="05000000000000000000" pitchFamily="2" charset="2"/>
              <a:buChar char="p"/>
            </a:pPr>
            <a:endParaRPr lang="en-US" altLang="zh-CN" sz="2800" kern="0" dirty="0">
              <a:ea typeface="宋体" panose="02010600030101010101" pitchFamily="2" charset="-122"/>
            </a:endParaRPr>
          </a:p>
          <a:p>
            <a:pPr>
              <a:buFont typeface="Wingdings" panose="05000000000000000000" pitchFamily="2" charset="2"/>
              <a:buChar char="p"/>
            </a:pPr>
            <a:r>
              <a:rPr lang="zh-CN" altLang="en-US" sz="2800" kern="0" dirty="0">
                <a:ea typeface="宋体" panose="02010600030101010101" pitchFamily="2" charset="-122"/>
              </a:rPr>
              <a:t>数据挖掘可以帮助科学家</a:t>
            </a:r>
            <a:endParaRPr lang="en-US" altLang="zh-CN" sz="2800" kern="0" dirty="0">
              <a:ea typeface="宋体" panose="02010600030101010101" pitchFamily="2" charset="-122"/>
            </a:endParaRPr>
          </a:p>
          <a:p>
            <a:pPr marL="341630" lvl="1" indent="-341630">
              <a:buFont typeface="Wingdings" panose="05000000000000000000" pitchFamily="2" charset="2"/>
              <a:buChar char="l"/>
            </a:pPr>
            <a:r>
              <a:rPr lang="en-US" altLang="zh-CN" sz="2400" kern="0" dirty="0">
                <a:ea typeface="宋体" panose="02010600030101010101" pitchFamily="2" charset="-122"/>
              </a:rPr>
              <a:t>in classifying and segmenting data</a:t>
            </a:r>
          </a:p>
          <a:p>
            <a:pPr marL="341630" lvl="1" indent="-341630">
              <a:buFont typeface="Wingdings" panose="05000000000000000000" pitchFamily="2" charset="2"/>
              <a:buChar char="l"/>
            </a:pPr>
            <a:r>
              <a:rPr lang="en-US" altLang="zh-CN" sz="2400" kern="0" dirty="0">
                <a:ea typeface="宋体" panose="02010600030101010101" pitchFamily="2" charset="-122"/>
              </a:rPr>
              <a:t>in Hypothesis Formation</a:t>
            </a:r>
          </a:p>
        </p:txBody>
      </p:sp>
      <p:grpSp>
        <p:nvGrpSpPr>
          <p:cNvPr id="3" name="Group 2">
            <a:extLst>
              <a:ext uri="{FF2B5EF4-FFF2-40B4-BE49-F238E27FC236}">
                <a16:creationId xmlns:a16="http://schemas.microsoft.com/office/drawing/2014/main" id="{5FCEDA31-BC22-FBDE-11DA-EDFAA4686FC5}"/>
              </a:ext>
            </a:extLst>
          </p:cNvPr>
          <p:cNvGrpSpPr>
            <a:grpSpLocks/>
          </p:cNvGrpSpPr>
          <p:nvPr/>
        </p:nvGrpSpPr>
        <p:grpSpPr bwMode="auto">
          <a:xfrm>
            <a:off x="9465133" y="5578930"/>
            <a:ext cx="2095500" cy="1219200"/>
            <a:chOff x="4240" y="3165"/>
            <a:chExt cx="1487" cy="1099"/>
          </a:xfrm>
        </p:grpSpPr>
        <p:sp>
          <p:nvSpPr>
            <p:cNvPr id="4" name="Rectangle 3">
              <a:extLst>
                <a:ext uri="{FF2B5EF4-FFF2-40B4-BE49-F238E27FC236}">
                  <a16:creationId xmlns:a16="http://schemas.microsoft.com/office/drawing/2014/main" id="{CBF11AD4-FE9C-64A0-5672-4003C342476A}"/>
                </a:ext>
              </a:extLst>
            </p:cNvPr>
            <p:cNvSpPr>
              <a:spLocks noChangeArrowheads="1"/>
            </p:cNvSpPr>
            <p:nvPr/>
          </p:nvSpPr>
          <p:spPr bwMode="auto">
            <a:xfrm>
              <a:off x="4240" y="3165"/>
              <a:ext cx="1487" cy="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Rectangle 4">
              <a:extLst>
                <a:ext uri="{FF2B5EF4-FFF2-40B4-BE49-F238E27FC236}">
                  <a16:creationId xmlns:a16="http://schemas.microsoft.com/office/drawing/2014/main" id="{79F8215B-1396-C81F-0D3F-EB5A60D57189}"/>
                </a:ext>
              </a:extLst>
            </p:cNvPr>
            <p:cNvSpPr>
              <a:spLocks noChangeArrowheads="1"/>
            </p:cNvSpPr>
            <p:nvPr/>
          </p:nvSpPr>
          <p:spPr bwMode="auto">
            <a:xfrm>
              <a:off x="4240" y="3165"/>
              <a:ext cx="1487" cy="1098"/>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6" name="Picture 5">
              <a:extLst>
                <a:ext uri="{FF2B5EF4-FFF2-40B4-BE49-F238E27FC236}">
                  <a16:creationId xmlns:a16="http://schemas.microsoft.com/office/drawing/2014/main" id="{614B4EA2-36C9-2647-F5F3-D0C0857E40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0" y="3165"/>
              <a:ext cx="1487"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6">
              <a:extLst>
                <a:ext uri="{FF2B5EF4-FFF2-40B4-BE49-F238E27FC236}">
                  <a16:creationId xmlns:a16="http://schemas.microsoft.com/office/drawing/2014/main" id="{4ED481FD-1518-8BA0-DA26-540C8BF2B6B9}"/>
                </a:ext>
              </a:extLst>
            </p:cNvPr>
            <p:cNvSpPr>
              <a:spLocks noChangeShapeType="1"/>
            </p:cNvSpPr>
            <p:nvPr/>
          </p:nvSpPr>
          <p:spPr bwMode="auto">
            <a:xfrm>
              <a:off x="4240" y="4263"/>
              <a:ext cx="14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Freeform 7">
              <a:extLst>
                <a:ext uri="{FF2B5EF4-FFF2-40B4-BE49-F238E27FC236}">
                  <a16:creationId xmlns:a16="http://schemas.microsoft.com/office/drawing/2014/main" id="{4B6E9A08-094D-8F94-4457-181745344EA7}"/>
                </a:ext>
              </a:extLst>
            </p:cNvPr>
            <p:cNvSpPr>
              <a:spLocks/>
            </p:cNvSpPr>
            <p:nvPr/>
          </p:nvSpPr>
          <p:spPr bwMode="auto">
            <a:xfrm>
              <a:off x="4240" y="3165"/>
              <a:ext cx="1487" cy="1098"/>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8">
              <a:extLst>
                <a:ext uri="{FF2B5EF4-FFF2-40B4-BE49-F238E27FC236}">
                  <a16:creationId xmlns:a16="http://schemas.microsoft.com/office/drawing/2014/main" id="{7E0BD30E-3E04-22BC-A35B-3AE582866AF6}"/>
                </a:ext>
              </a:extLst>
            </p:cNvPr>
            <p:cNvSpPr>
              <a:spLocks/>
            </p:cNvSpPr>
            <p:nvPr/>
          </p:nvSpPr>
          <p:spPr bwMode="auto">
            <a:xfrm>
              <a:off x="4240" y="3165"/>
              <a:ext cx="1487" cy="1098"/>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Freeform 9">
              <a:extLst>
                <a:ext uri="{FF2B5EF4-FFF2-40B4-BE49-F238E27FC236}">
                  <a16:creationId xmlns:a16="http://schemas.microsoft.com/office/drawing/2014/main" id="{DAB24A04-7BFE-B7DD-F475-B10BBFD50001}"/>
                </a:ext>
              </a:extLst>
            </p:cNvPr>
            <p:cNvSpPr>
              <a:spLocks/>
            </p:cNvSpPr>
            <p:nvPr/>
          </p:nvSpPr>
          <p:spPr bwMode="auto">
            <a:xfrm>
              <a:off x="4240" y="3165"/>
              <a:ext cx="1487" cy="1098"/>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10">
              <a:extLst>
                <a:ext uri="{FF2B5EF4-FFF2-40B4-BE49-F238E27FC236}">
                  <a16:creationId xmlns:a16="http://schemas.microsoft.com/office/drawing/2014/main" id="{D8BBEA1C-B2E5-46C0-43A3-135EF4A54910}"/>
                </a:ext>
              </a:extLst>
            </p:cNvPr>
            <p:cNvSpPr>
              <a:spLocks/>
            </p:cNvSpPr>
            <p:nvPr/>
          </p:nvSpPr>
          <p:spPr bwMode="auto">
            <a:xfrm>
              <a:off x="4240" y="3165"/>
              <a:ext cx="1487" cy="1098"/>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Line 11">
              <a:extLst>
                <a:ext uri="{FF2B5EF4-FFF2-40B4-BE49-F238E27FC236}">
                  <a16:creationId xmlns:a16="http://schemas.microsoft.com/office/drawing/2014/main" id="{83F7DA32-20DE-9210-D5A0-FFBC0291E425}"/>
                </a:ext>
              </a:extLst>
            </p:cNvPr>
            <p:cNvSpPr>
              <a:spLocks noChangeShapeType="1"/>
            </p:cNvSpPr>
            <p:nvPr/>
          </p:nvSpPr>
          <p:spPr bwMode="auto">
            <a:xfrm>
              <a:off x="4240" y="3165"/>
              <a:ext cx="1" cy="109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3" name="Picture 17">
            <a:extLst>
              <a:ext uri="{FF2B5EF4-FFF2-40B4-BE49-F238E27FC236}">
                <a16:creationId xmlns:a16="http://schemas.microsoft.com/office/drawing/2014/main" id="{DCB4FD78-FB69-1F8A-4198-86573B4863E5}"/>
              </a:ext>
            </a:extLst>
          </p:cNvPr>
          <p:cNvPicPr>
            <a:picLocks noChangeAspect="1" noChangeArrowheads="1"/>
          </p:cNvPicPr>
          <p:nvPr/>
        </p:nvPicPr>
        <p:blipFill>
          <a:blip r:embed="rId3" cstate="print">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7182535" y="1733550"/>
            <a:ext cx="2005012" cy="1695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8">
            <a:extLst>
              <a:ext uri="{FF2B5EF4-FFF2-40B4-BE49-F238E27FC236}">
                <a16:creationId xmlns:a16="http://schemas.microsoft.com/office/drawing/2014/main" id="{468F6DD2-350F-E343-DC49-854FB40AE1F6}"/>
              </a:ext>
            </a:extLst>
          </p:cNvPr>
          <p:cNvGraphicFramePr>
            <a:graphicFrameLocks noChangeAspect="1"/>
          </p:cNvGraphicFramePr>
          <p:nvPr>
            <p:extLst>
              <p:ext uri="{D42A27DB-BD31-4B8C-83A1-F6EECF244321}">
                <p14:modId xmlns:p14="http://schemas.microsoft.com/office/powerpoint/2010/main" val="2143332873"/>
              </p:ext>
            </p:extLst>
          </p:nvPr>
        </p:nvGraphicFramePr>
        <p:xfrm>
          <a:off x="9342895" y="1311729"/>
          <a:ext cx="2560637" cy="1990725"/>
        </p:xfrm>
        <a:graphic>
          <a:graphicData uri="http://schemas.openxmlformats.org/presentationml/2006/ole">
            <mc:AlternateContent xmlns:mc="http://schemas.openxmlformats.org/markup-compatibility/2006">
              <mc:Choice xmlns:v="urn:schemas-microsoft-com:vml" Requires="v">
                <p:oleObj name="VISIO" r:id="rId4" imgW="2561400" imgH="1990080" progId="Visio.Drawing.6">
                  <p:embed/>
                </p:oleObj>
              </mc:Choice>
              <mc:Fallback>
                <p:oleObj name="VISIO" r:id="rId4" imgW="2561400" imgH="1990080" progId="Visio.Drawing.6">
                  <p:embed/>
                  <p:pic>
                    <p:nvPicPr>
                      <p:cNvPr id="655378" name="Object 18">
                        <a:extLst>
                          <a:ext uri="{FF2B5EF4-FFF2-40B4-BE49-F238E27FC236}">
                            <a16:creationId xmlns:a16="http://schemas.microsoft.com/office/drawing/2014/main" id="{293472E3-98C6-1375-2AC1-4B5F2CAF9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2895" y="1311729"/>
                        <a:ext cx="256063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9">
            <a:extLst>
              <a:ext uri="{FF2B5EF4-FFF2-40B4-BE49-F238E27FC236}">
                <a16:creationId xmlns:a16="http://schemas.microsoft.com/office/drawing/2014/main" id="{A684B76C-AF6B-0EA9-1C6A-D91C3E7F0D6E}"/>
              </a:ext>
            </a:extLst>
          </p:cNvPr>
          <p:cNvGraphicFramePr>
            <a:graphicFrameLocks noChangeAspect="1"/>
          </p:cNvGraphicFramePr>
          <p:nvPr>
            <p:extLst>
              <p:ext uri="{D42A27DB-BD31-4B8C-83A1-F6EECF244321}">
                <p14:modId xmlns:p14="http://schemas.microsoft.com/office/powerpoint/2010/main" val="3524686896"/>
              </p:ext>
            </p:extLst>
          </p:nvPr>
        </p:nvGraphicFramePr>
        <p:xfrm>
          <a:off x="9465132" y="3292929"/>
          <a:ext cx="2209800" cy="1181100"/>
        </p:xfrm>
        <a:graphic>
          <a:graphicData uri="http://schemas.openxmlformats.org/presentationml/2006/ole">
            <mc:AlternateContent xmlns:mc="http://schemas.openxmlformats.org/markup-compatibility/2006">
              <mc:Choice xmlns:v="urn:schemas-microsoft-com:vml" Requires="v">
                <p:oleObj name="VISIO" r:id="rId6" imgW="2405160" imgH="1490760" progId="Visio.Drawing.6">
                  <p:embed/>
                </p:oleObj>
              </mc:Choice>
              <mc:Fallback>
                <p:oleObj name="VISIO" r:id="rId6" imgW="2405160" imgH="1490760" progId="Visio.Drawing.6">
                  <p:embed/>
                  <p:pic>
                    <p:nvPicPr>
                      <p:cNvPr id="655379" name="Object 19">
                        <a:extLst>
                          <a:ext uri="{FF2B5EF4-FFF2-40B4-BE49-F238E27FC236}">
                            <a16:creationId xmlns:a16="http://schemas.microsoft.com/office/drawing/2014/main" id="{8AB38D71-4F45-611C-09AF-B765D47451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5132" y="3292929"/>
                        <a:ext cx="22098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 name="Picture 20">
            <a:extLst>
              <a:ext uri="{FF2B5EF4-FFF2-40B4-BE49-F238E27FC236}">
                <a16:creationId xmlns:a16="http://schemas.microsoft.com/office/drawing/2014/main" id="{63C767DA-3046-A2BF-B174-AC513D36507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84182" y="4477204"/>
            <a:ext cx="2000250" cy="10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22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挖掘大型数据集</a:t>
            </a:r>
            <a:r>
              <a:rPr lang="en-US" altLang="zh-CN" dirty="0"/>
              <a:t>-</a:t>
            </a:r>
            <a:r>
              <a:rPr lang="zh-CN" altLang="en-US" dirty="0"/>
              <a:t>动机</a:t>
            </a:r>
          </a:p>
        </p:txBody>
      </p:sp>
      <p:graphicFrame>
        <p:nvGraphicFramePr>
          <p:cNvPr id="4" name="Object 7">
            <a:extLst>
              <a:ext uri="{FF2B5EF4-FFF2-40B4-BE49-F238E27FC236}">
                <a16:creationId xmlns:a16="http://schemas.microsoft.com/office/drawing/2014/main" id="{EFFB98C9-06E1-0DA5-3D74-2DEFC55BAD53}"/>
              </a:ext>
            </a:extLst>
          </p:cNvPr>
          <p:cNvGraphicFramePr>
            <a:graphicFrameLocks noChangeAspect="1"/>
          </p:cNvGraphicFramePr>
          <p:nvPr>
            <p:extLst>
              <p:ext uri="{D42A27DB-BD31-4B8C-83A1-F6EECF244321}">
                <p14:modId xmlns:p14="http://schemas.microsoft.com/office/powerpoint/2010/main" val="2828330723"/>
              </p:ext>
            </p:extLst>
          </p:nvPr>
        </p:nvGraphicFramePr>
        <p:xfrm>
          <a:off x="914400" y="2846619"/>
          <a:ext cx="7124700" cy="3959225"/>
        </p:xfrm>
        <a:graphic>
          <a:graphicData uri="http://schemas.openxmlformats.org/presentationml/2006/ole">
            <mc:AlternateContent xmlns:mc="http://schemas.openxmlformats.org/markup-compatibility/2006">
              <mc:Choice xmlns:v="urn:schemas-microsoft-com:vml" Requires="v">
                <p:oleObj name="Chart" r:id="rId2" imgW="4677156" imgH="2600554" progId="Excel.Chart.8">
                  <p:embed/>
                </p:oleObj>
              </mc:Choice>
              <mc:Fallback>
                <p:oleObj name="Chart" r:id="rId2" imgW="4677156" imgH="2600554" progId="Excel.Chart.8">
                  <p:embed/>
                  <p:pic>
                    <p:nvPicPr>
                      <p:cNvPr id="657415" name="Object 7">
                        <a:extLst>
                          <a:ext uri="{FF2B5EF4-FFF2-40B4-BE49-F238E27FC236}">
                            <a16:creationId xmlns:a16="http://schemas.microsoft.com/office/drawing/2014/main" id="{EFB2343D-D518-87DC-6822-A8F838066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46619"/>
                        <a:ext cx="7124700" cy="395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8">
            <a:extLst>
              <a:ext uri="{FF2B5EF4-FFF2-40B4-BE49-F238E27FC236}">
                <a16:creationId xmlns:a16="http://schemas.microsoft.com/office/drawing/2014/main" id="{DFE2685C-AC82-2708-D05A-EE14DD294C3B}"/>
              </a:ext>
            </a:extLst>
          </p:cNvPr>
          <p:cNvSpPr>
            <a:spLocks noChangeArrowheads="1"/>
          </p:cNvSpPr>
          <p:nvPr/>
        </p:nvSpPr>
        <p:spPr bwMode="auto">
          <a:xfrm>
            <a:off x="3505200" y="3608619"/>
            <a:ext cx="3276600" cy="762000"/>
          </a:xfrm>
          <a:prstGeom prst="wedgeEllipseCallout">
            <a:avLst>
              <a:gd name="adj1" fmla="val 47046"/>
              <a:gd name="adj2" fmla="val 172083"/>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en-US" altLang="zh-CN" sz="2800" b="0" dirty="0">
                <a:latin typeface="Times New Roman" panose="02020603050405020304" pitchFamily="18" charset="0"/>
                <a:ea typeface="宋体" panose="02010600030101010101" pitchFamily="2" charset="-122"/>
              </a:rPr>
              <a:t>The Data Gap</a:t>
            </a:r>
          </a:p>
        </p:txBody>
      </p:sp>
      <p:sp>
        <p:nvSpPr>
          <p:cNvPr id="6" name="Text Box 9">
            <a:extLst>
              <a:ext uri="{FF2B5EF4-FFF2-40B4-BE49-F238E27FC236}">
                <a16:creationId xmlns:a16="http://schemas.microsoft.com/office/drawing/2014/main" id="{8AA0CEC1-8DF6-1333-3434-048196F3C296}"/>
              </a:ext>
            </a:extLst>
          </p:cNvPr>
          <p:cNvSpPr txBox="1">
            <a:spLocks noChangeArrowheads="1"/>
          </p:cNvSpPr>
          <p:nvPr/>
        </p:nvSpPr>
        <p:spPr bwMode="auto">
          <a:xfrm>
            <a:off x="1905000" y="4675419"/>
            <a:ext cx="41148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300" b="0">
                <a:latin typeface="Times New Roman" panose="02020603050405020304" pitchFamily="18" charset="0"/>
                <a:ea typeface="宋体" panose="02010600030101010101" pitchFamily="2" charset="-122"/>
              </a:rPr>
              <a:t>Total new disk (TB) since 1995</a:t>
            </a:r>
          </a:p>
        </p:txBody>
      </p:sp>
      <p:sp>
        <p:nvSpPr>
          <p:cNvPr id="7" name="Text Box 10">
            <a:extLst>
              <a:ext uri="{FF2B5EF4-FFF2-40B4-BE49-F238E27FC236}">
                <a16:creationId xmlns:a16="http://schemas.microsoft.com/office/drawing/2014/main" id="{8F251CF9-53B0-47E7-13AD-4A8A355C33C8}"/>
              </a:ext>
            </a:extLst>
          </p:cNvPr>
          <p:cNvSpPr txBox="1">
            <a:spLocks noChangeArrowheads="1"/>
          </p:cNvSpPr>
          <p:nvPr/>
        </p:nvSpPr>
        <p:spPr bwMode="auto">
          <a:xfrm>
            <a:off x="6096000" y="5377094"/>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2400" b="0">
                <a:latin typeface="Times New Roman" panose="02020603050405020304" pitchFamily="18" charset="0"/>
                <a:ea typeface="宋体" panose="02010600030101010101" pitchFamily="2" charset="-122"/>
              </a:rPr>
              <a:t>Number of analysts</a:t>
            </a:r>
          </a:p>
        </p:txBody>
      </p:sp>
      <p:sp>
        <p:nvSpPr>
          <p:cNvPr id="12" name="文本框 11">
            <a:extLst>
              <a:ext uri="{FF2B5EF4-FFF2-40B4-BE49-F238E27FC236}">
                <a16:creationId xmlns:a16="http://schemas.microsoft.com/office/drawing/2014/main" id="{89A258AD-D74E-795E-6EAF-99596C2FDB39}"/>
              </a:ext>
            </a:extLst>
          </p:cNvPr>
          <p:cNvSpPr txBox="1"/>
          <p:nvPr/>
        </p:nvSpPr>
        <p:spPr>
          <a:xfrm>
            <a:off x="914400" y="1461624"/>
            <a:ext cx="8512629" cy="1384995"/>
          </a:xfrm>
          <a:prstGeom prst="rect">
            <a:avLst/>
          </a:prstGeom>
          <a:noFill/>
        </p:spPr>
        <p:txBody>
          <a:bodyPr wrap="square">
            <a:spAutoFit/>
          </a:bodyPr>
          <a:lstStyle/>
          <a:p>
            <a:pPr>
              <a:buFont typeface="Wingdings" panose="05000000000000000000" pitchFamily="2" charset="2"/>
              <a:buChar char="p"/>
            </a:pPr>
            <a:r>
              <a:rPr lang="zh-CN" altLang="en-US" sz="2800" kern="0" dirty="0">
                <a:latin typeface="+mn-ea"/>
                <a:ea typeface="+mn-ea"/>
              </a:rPr>
              <a:t>常常有些信息“隐藏”在数据中，并非显而易见的</a:t>
            </a:r>
            <a:endParaRPr lang="en-US" altLang="zh-CN" sz="2800" kern="0" dirty="0">
              <a:latin typeface="+mn-ea"/>
              <a:ea typeface="+mn-ea"/>
            </a:endParaRPr>
          </a:p>
          <a:p>
            <a:pPr>
              <a:buFont typeface="Wingdings" panose="05000000000000000000" pitchFamily="2" charset="2"/>
              <a:buChar char="p"/>
            </a:pPr>
            <a:r>
              <a:rPr lang="zh-CN" altLang="en-US" sz="2800" kern="0" dirty="0">
                <a:latin typeface="+mn-ea"/>
                <a:ea typeface="+mn-ea"/>
              </a:rPr>
              <a:t>分析需要数周</a:t>
            </a:r>
            <a:r>
              <a:rPr lang="en-US" altLang="zh-CN" sz="2800" kern="0" dirty="0">
                <a:latin typeface="+mn-ea"/>
                <a:ea typeface="+mn-ea"/>
              </a:rPr>
              <a:t>/</a:t>
            </a:r>
            <a:r>
              <a:rPr lang="zh-CN" altLang="en-US" sz="2800" kern="0" dirty="0">
                <a:latin typeface="+mn-ea"/>
                <a:ea typeface="+mn-ea"/>
              </a:rPr>
              <a:t>数月，才能发现有用的信息</a:t>
            </a:r>
            <a:endParaRPr lang="en-US" altLang="zh-CN" sz="2800" kern="0" dirty="0">
              <a:latin typeface="+mn-ea"/>
              <a:ea typeface="+mn-ea"/>
            </a:endParaRPr>
          </a:p>
          <a:p>
            <a:pPr>
              <a:buFont typeface="Wingdings" panose="05000000000000000000" pitchFamily="2" charset="2"/>
              <a:buChar char="p"/>
            </a:pPr>
            <a:r>
              <a:rPr lang="zh-CN" altLang="en-US" sz="2800" kern="0" dirty="0">
                <a:latin typeface="+mn-ea"/>
                <a:ea typeface="+mn-ea"/>
              </a:rPr>
              <a:t>许多数据根本未曾分析过</a:t>
            </a:r>
            <a:endParaRPr lang="en-US" altLang="zh-CN" sz="2800" kern="0" dirty="0">
              <a:latin typeface="+mn-ea"/>
              <a:ea typeface="+mn-ea"/>
            </a:endParaRPr>
          </a:p>
        </p:txBody>
      </p:sp>
    </p:spTree>
    <p:extLst>
      <p:ext uri="{BB962C8B-B14F-4D97-AF65-F5344CB8AC3E}">
        <p14:creationId xmlns:p14="http://schemas.microsoft.com/office/powerpoint/2010/main" val="194530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42">
            <a:extLst>
              <a:ext uri="{FF2B5EF4-FFF2-40B4-BE49-F238E27FC236}">
                <a16:creationId xmlns:a16="http://schemas.microsoft.com/office/drawing/2014/main" id="{EC75F9FD-8961-0ABC-42F4-ECDA977CAC0E}"/>
              </a:ext>
            </a:extLst>
          </p:cNvPr>
          <p:cNvSpPr/>
          <p:nvPr/>
        </p:nvSpPr>
        <p:spPr>
          <a:xfrm>
            <a:off x="2672273" y="2698887"/>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36019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数据挖掘动机</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35763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02    </a:t>
            </a:r>
            <a:r>
              <a:rPr lang="zh-CN" altLang="en-US" sz="3600" dirty="0">
                <a:solidFill>
                  <a:schemeClr val="bg1"/>
                </a:solidFill>
                <a:latin typeface="Impact" pitchFamily="34" charset="0"/>
                <a:ea typeface="微软雅黑" pitchFamily="34" charset="-122"/>
              </a:rPr>
              <a:t>数据挖掘定义</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589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数据挖掘功能</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35746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数据挖掘应用</a:t>
            </a:r>
          </a:p>
        </p:txBody>
      </p:sp>
      <p:sp>
        <p:nvSpPr>
          <p:cNvPr id="6" name="TextBox 10">
            <a:extLst>
              <a:ext uri="{FF2B5EF4-FFF2-40B4-BE49-F238E27FC236}">
                <a16:creationId xmlns:a16="http://schemas.microsoft.com/office/drawing/2014/main" id="{EB7D1C93-2CA5-2A0A-7978-30C81F3905D5}"/>
              </a:ext>
            </a:extLst>
          </p:cNvPr>
          <p:cNvSpPr txBox="1">
            <a:spLocks noChangeArrowheads="1"/>
          </p:cNvSpPr>
          <p:nvPr/>
        </p:nvSpPr>
        <p:spPr bwMode="auto">
          <a:xfrm>
            <a:off x="3002507" y="5185703"/>
            <a:ext cx="3592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05    </a:t>
            </a:r>
            <a:r>
              <a:rPr lang="zh-CN" altLang="en-US" sz="3600" dirty="0">
                <a:latin typeface="Impact" pitchFamily="34" charset="0"/>
                <a:ea typeface="微软雅黑" pitchFamily="34" charset="-122"/>
              </a:rPr>
              <a:t>数据挖掘发展</a:t>
            </a:r>
          </a:p>
        </p:txBody>
      </p:sp>
    </p:spTree>
    <p:extLst>
      <p:ext uri="{BB962C8B-B14F-4D97-AF65-F5344CB8AC3E}">
        <p14:creationId xmlns:p14="http://schemas.microsoft.com/office/powerpoint/2010/main" val="347311941"/>
      </p:ext>
    </p:extLst>
  </p:cSld>
  <p:clrMapOvr>
    <a:masterClrMapping/>
  </p:clrMapOvr>
  <p:transition advTm="8005"/>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数据挖掘定义</a:t>
            </a:r>
          </a:p>
        </p:txBody>
      </p:sp>
      <p:sp>
        <p:nvSpPr>
          <p:cNvPr id="3" name="文本框 2">
            <a:extLst>
              <a:ext uri="{FF2B5EF4-FFF2-40B4-BE49-F238E27FC236}">
                <a16:creationId xmlns:a16="http://schemas.microsoft.com/office/drawing/2014/main" id="{C68CE949-01E6-F994-5871-F7B31853FA2C}"/>
              </a:ext>
            </a:extLst>
          </p:cNvPr>
          <p:cNvSpPr txBox="1"/>
          <p:nvPr/>
        </p:nvSpPr>
        <p:spPr>
          <a:xfrm>
            <a:off x="492020" y="1498170"/>
            <a:ext cx="10132437" cy="4450449"/>
          </a:xfrm>
          <a:prstGeom prst="rect">
            <a:avLst/>
          </a:prstGeom>
          <a:noFill/>
        </p:spPr>
        <p:txBody>
          <a:bodyPr wrap="square">
            <a:spAutoFit/>
          </a:bodyPr>
          <a:lstStyle/>
          <a:p>
            <a:pPr marL="457200" indent="-457200">
              <a:buFont typeface="Wingdings" panose="05000000000000000000" pitchFamily="2" charset="2"/>
              <a:buChar char="p"/>
            </a:pPr>
            <a:r>
              <a:rPr lang="zh-CN" altLang="en-US" sz="2800" kern="0" dirty="0">
                <a:latin typeface="+mn-ea"/>
                <a:ea typeface="+mn-ea"/>
              </a:rPr>
              <a:t>数据挖掘（</a:t>
            </a:r>
            <a:r>
              <a:rPr lang="en-US" altLang="zh-CN" sz="2800" kern="0" dirty="0">
                <a:latin typeface="Times New Roman" panose="02020603050405020304" pitchFamily="18" charset="0"/>
                <a:ea typeface="+mn-ea"/>
                <a:cs typeface="Times New Roman" panose="02020603050405020304" pitchFamily="18" charset="0"/>
              </a:rPr>
              <a:t>Data Mining</a:t>
            </a:r>
            <a:r>
              <a:rPr lang="zh-CN" altLang="en-US" sz="2800" kern="0" dirty="0">
                <a:latin typeface="Times New Roman" panose="02020603050405020304" pitchFamily="18" charset="0"/>
                <a:ea typeface="+mn-ea"/>
                <a:cs typeface="Times New Roman" panose="02020603050405020304" pitchFamily="18" charset="0"/>
              </a:rPr>
              <a:t>，</a:t>
            </a:r>
            <a:r>
              <a:rPr lang="en-US" altLang="zh-CN" sz="2800" kern="0" dirty="0">
                <a:latin typeface="Times New Roman" panose="02020603050405020304" pitchFamily="18" charset="0"/>
                <a:ea typeface="+mn-ea"/>
                <a:cs typeface="Times New Roman" panose="02020603050405020304" pitchFamily="18" charset="0"/>
              </a:rPr>
              <a:t>DM</a:t>
            </a:r>
            <a:r>
              <a:rPr lang="zh-CN" altLang="en-US" sz="2800" kern="0" dirty="0">
                <a:latin typeface="+mn-ea"/>
                <a:ea typeface="+mn-ea"/>
              </a:rPr>
              <a:t>），是从大量的、有噪声的、不完全的、模糊和随机的数据中，提取出隐含在其中的、人们事先不知道的、具有潜在利用价值的信息和知识的过程。</a:t>
            </a:r>
            <a:endParaRPr lang="en-US" altLang="zh-CN" sz="2800" kern="0" dirty="0">
              <a:latin typeface="+mn-ea"/>
              <a:ea typeface="+mn-ea"/>
            </a:endParaRPr>
          </a:p>
          <a:p>
            <a:pPr marL="457200" indent="-457200">
              <a:buFont typeface="Wingdings" panose="05000000000000000000" pitchFamily="2" charset="2"/>
              <a:buChar char="p"/>
            </a:pPr>
            <a:endParaRPr lang="en-US" altLang="zh-CN" sz="2800" kern="0" dirty="0">
              <a:latin typeface="+mn-ea"/>
              <a:ea typeface="+mn-ea"/>
            </a:endParaRPr>
          </a:p>
          <a:p>
            <a:pPr marL="457200" indent="-457200">
              <a:buFont typeface="Wingdings" panose="05000000000000000000" pitchFamily="2" charset="2"/>
              <a:buChar char="p"/>
            </a:pPr>
            <a:r>
              <a:rPr lang="zh-CN" altLang="en-US" sz="2800" kern="0" dirty="0">
                <a:latin typeface="+mn-ea"/>
                <a:ea typeface="+mn-ea"/>
              </a:rPr>
              <a:t>这个定义包含以下几层含义：</a:t>
            </a:r>
            <a:endParaRPr lang="en-US" altLang="zh-CN" sz="2800" kern="0" dirty="0">
              <a:latin typeface="+mn-ea"/>
              <a:ea typeface="+mn-ea"/>
            </a:endParaRP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数据源必须是真实的、大量的、含噪声的；</a:t>
            </a:r>
            <a:endParaRPr lang="en-US" altLang="zh-CN" kern="0" dirty="0">
              <a:latin typeface="+mn-lt"/>
              <a:ea typeface="宋体" panose="02010600030101010101" pitchFamily="2" charset="-122"/>
            </a:endParaRP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发现的是用户感兴趣的知识；</a:t>
            </a:r>
            <a:endParaRPr lang="en-US" altLang="zh-CN" kern="0" dirty="0">
              <a:latin typeface="+mn-lt"/>
              <a:ea typeface="宋体" panose="02010600030101010101" pitchFamily="2" charset="-122"/>
            </a:endParaRP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发现的知识要可接受、可理解、可应用；</a:t>
            </a:r>
            <a:endParaRPr lang="en-US" altLang="zh-CN" kern="0" dirty="0">
              <a:latin typeface="+mn-lt"/>
              <a:ea typeface="宋体" panose="02010600030101010101" pitchFamily="2" charset="-122"/>
            </a:endParaRP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不要求发现放之四海皆准的知识，仅支持特定的问题</a:t>
            </a:r>
            <a:endParaRPr lang="en-US" altLang="zh-CN" kern="0" dirty="0">
              <a:latin typeface="+mn-lt"/>
              <a:ea typeface="宋体" panose="02010600030101010101" pitchFamily="2" charset="-122"/>
            </a:endParaRPr>
          </a:p>
          <a:p>
            <a:pPr marL="457200" indent="-457200">
              <a:buFont typeface="Wingdings" panose="05000000000000000000" pitchFamily="2" charset="2"/>
              <a:buChar char="p"/>
            </a:pPr>
            <a:endParaRPr lang="zh-CN" altLang="en-US" sz="2800" kern="0" dirty="0">
              <a:latin typeface="+mn-ea"/>
              <a:ea typeface="+mn-ea"/>
            </a:endParaRPr>
          </a:p>
        </p:txBody>
      </p:sp>
    </p:spTree>
    <p:extLst>
      <p:ext uri="{BB962C8B-B14F-4D97-AF65-F5344CB8AC3E}">
        <p14:creationId xmlns:p14="http://schemas.microsoft.com/office/powerpoint/2010/main" val="15074511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数据挖掘定义</a:t>
            </a:r>
          </a:p>
        </p:txBody>
      </p:sp>
      <p:sp>
        <p:nvSpPr>
          <p:cNvPr id="3" name="文本框 2">
            <a:extLst>
              <a:ext uri="{FF2B5EF4-FFF2-40B4-BE49-F238E27FC236}">
                <a16:creationId xmlns:a16="http://schemas.microsoft.com/office/drawing/2014/main" id="{C68CE949-01E6-F994-5871-F7B31853FA2C}"/>
              </a:ext>
            </a:extLst>
          </p:cNvPr>
          <p:cNvSpPr txBox="1"/>
          <p:nvPr/>
        </p:nvSpPr>
        <p:spPr>
          <a:xfrm>
            <a:off x="470248" y="1177041"/>
            <a:ext cx="10132437" cy="4044184"/>
          </a:xfrm>
          <a:prstGeom prst="rect">
            <a:avLst/>
          </a:prstGeom>
          <a:noFill/>
        </p:spPr>
        <p:txBody>
          <a:bodyPr wrap="square">
            <a:spAutoFit/>
          </a:bodyPr>
          <a:lstStyle/>
          <a:p>
            <a:endParaRPr lang="en-US" altLang="zh-CN" sz="2800" kern="0" dirty="0">
              <a:latin typeface="+mn-ea"/>
              <a:ea typeface="+mn-ea"/>
            </a:endParaRPr>
          </a:p>
          <a:p>
            <a:pPr marL="457200" indent="-457200">
              <a:buFont typeface="Wingdings" panose="05000000000000000000" pitchFamily="2" charset="2"/>
              <a:buChar char="p"/>
            </a:pPr>
            <a:r>
              <a:rPr lang="zh-CN" altLang="en-US" sz="2800" kern="0" dirty="0">
                <a:latin typeface="+mn-ea"/>
                <a:ea typeface="+mn-ea"/>
              </a:rPr>
              <a:t>数据挖掘的替换词：</a:t>
            </a:r>
            <a:endParaRPr lang="en-US" altLang="zh-CN" sz="2800" kern="0" dirty="0">
              <a:latin typeface="+mn-ea"/>
              <a:ea typeface="+mn-ea"/>
            </a:endParaRP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数据库中的知识挖掘（</a:t>
            </a:r>
            <a:r>
              <a:rPr lang="en-US" altLang="zh-CN" kern="0" dirty="0">
                <a:latin typeface="+mn-lt"/>
                <a:ea typeface="宋体" panose="02010600030101010101" pitchFamily="2" charset="-122"/>
              </a:rPr>
              <a:t>KDD</a:t>
            </a:r>
            <a:r>
              <a:rPr lang="zh-CN" altLang="en-US" kern="0" dirty="0">
                <a:latin typeface="+mn-lt"/>
                <a:ea typeface="宋体" panose="02010600030101010101" pitchFamily="2" charset="-122"/>
              </a:rPr>
              <a:t>）</a:t>
            </a: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知识提炼</a:t>
            </a: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数据</a:t>
            </a:r>
            <a:r>
              <a:rPr lang="en-US" altLang="zh-CN" kern="0" dirty="0">
                <a:latin typeface="+mn-lt"/>
                <a:ea typeface="宋体" panose="02010600030101010101" pitchFamily="2" charset="-122"/>
              </a:rPr>
              <a:t>/</a:t>
            </a:r>
            <a:r>
              <a:rPr lang="zh-CN" altLang="en-US" kern="0" dirty="0">
                <a:latin typeface="+mn-lt"/>
                <a:ea typeface="宋体" panose="02010600030101010101" pitchFamily="2" charset="-122"/>
              </a:rPr>
              <a:t>模式分析</a:t>
            </a:r>
          </a:p>
          <a:p>
            <a:pPr marL="341630" lvl="1" indent="-341630">
              <a:spcBef>
                <a:spcPct val="20000"/>
              </a:spcBef>
              <a:buFont typeface="Wingdings" panose="05000000000000000000" pitchFamily="2" charset="2"/>
              <a:buChar char="l"/>
            </a:pPr>
            <a:r>
              <a:rPr lang="zh-CN" altLang="en-US" kern="0" dirty="0">
                <a:latin typeface="+mn-lt"/>
                <a:ea typeface="宋体" panose="02010600030101010101" pitchFamily="2" charset="-122"/>
              </a:rPr>
              <a:t>数据考古</a:t>
            </a:r>
            <a:endParaRPr lang="en-US" altLang="zh-CN" kern="0" dirty="0">
              <a:latin typeface="+mn-lt"/>
              <a:ea typeface="宋体" panose="02010600030101010101" pitchFamily="2" charset="-122"/>
            </a:endParaRPr>
          </a:p>
          <a:p>
            <a:pPr marL="341630" lvl="1" indent="-341630">
              <a:spcBef>
                <a:spcPct val="20000"/>
              </a:spcBef>
              <a:buFont typeface="Wingdings" panose="05000000000000000000" pitchFamily="2" charset="2"/>
              <a:buChar char="l"/>
            </a:pPr>
            <a:r>
              <a:rPr lang="zh-CN" altLang="en-US" sz="2400" kern="0" dirty="0">
                <a:ea typeface="宋体" panose="02010600030101010101" pitchFamily="2" charset="-122"/>
              </a:rPr>
              <a:t>数据捕捞、信息收获等等</a:t>
            </a:r>
            <a:endParaRPr lang="en-US" altLang="zh-CN" kern="0" dirty="0">
              <a:latin typeface="+mn-lt"/>
              <a:ea typeface="宋体" panose="02010600030101010101" pitchFamily="2" charset="-122"/>
            </a:endParaRPr>
          </a:p>
          <a:p>
            <a:pPr marL="341630" lvl="1" indent="-341630">
              <a:spcBef>
                <a:spcPct val="20000"/>
              </a:spcBef>
              <a:buFont typeface="Wingdings" panose="05000000000000000000" pitchFamily="2" charset="2"/>
              <a:buChar char="l"/>
            </a:pPr>
            <a:endParaRPr lang="zh-CN" altLang="en-US" kern="0" dirty="0">
              <a:latin typeface="+mn-lt"/>
              <a:ea typeface="宋体" panose="02010600030101010101" pitchFamily="2" charset="-122"/>
            </a:endParaRPr>
          </a:p>
          <a:p>
            <a:pPr marL="457200" indent="-457200">
              <a:buFont typeface="Wingdings" panose="05000000000000000000" pitchFamily="2" charset="2"/>
              <a:buChar char="p"/>
            </a:pPr>
            <a:endParaRPr lang="zh-CN" altLang="en-US" sz="2800" kern="0" dirty="0">
              <a:latin typeface="+mn-ea"/>
              <a:ea typeface="+mn-ea"/>
            </a:endParaRPr>
          </a:p>
        </p:txBody>
      </p:sp>
    </p:spTree>
    <p:extLst>
      <p:ext uri="{BB962C8B-B14F-4D97-AF65-F5344CB8AC3E}">
        <p14:creationId xmlns:p14="http://schemas.microsoft.com/office/powerpoint/2010/main" val="1353540420"/>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3591</TotalTime>
  <Words>2873</Words>
  <Application>Microsoft Office PowerPoint</Application>
  <PresentationFormat>宽屏</PresentationFormat>
  <Paragraphs>490</Paragraphs>
  <Slides>49</Slides>
  <Notes>43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4</vt:i4>
      </vt:variant>
      <vt:variant>
        <vt:lpstr>幻灯片标题</vt:lpstr>
      </vt:variant>
      <vt:variant>
        <vt:i4>49</vt:i4>
      </vt:variant>
    </vt:vector>
  </HeadingPairs>
  <TitlesOfParts>
    <vt:vector size="66" baseType="lpstr">
      <vt:lpstr>Söhne</vt:lpstr>
      <vt:lpstr>等线</vt:lpstr>
      <vt:lpstr>宋体</vt:lpstr>
      <vt:lpstr>微软雅黑</vt:lpstr>
      <vt:lpstr>微软雅黑 Light</vt:lpstr>
      <vt:lpstr>Arial</vt:lpstr>
      <vt:lpstr>helvetica</vt:lpstr>
      <vt:lpstr>Impact</vt:lpstr>
      <vt:lpstr>Tahoma</vt:lpstr>
      <vt:lpstr>Times New Roman</vt:lpstr>
      <vt:lpstr>Wingdings</vt:lpstr>
      <vt:lpstr>默认设计模板</vt:lpstr>
      <vt:lpstr>2_Office 主题​​</vt:lpstr>
      <vt:lpstr>VISIO</vt:lpstr>
      <vt:lpstr>Chart</vt:lpstr>
      <vt:lpstr>Document</vt:lpstr>
      <vt:lpstr>公式</vt:lpstr>
      <vt:lpstr>数据挖掘-数据挖掘概述  </vt:lpstr>
      <vt:lpstr>目录</vt:lpstr>
      <vt:lpstr>目录</vt:lpstr>
      <vt:lpstr>PowerPoint 演示文稿</vt:lpstr>
      <vt:lpstr>PowerPoint 演示文稿</vt:lpstr>
      <vt:lpstr>PowerPoint 演示文稿</vt:lpstr>
      <vt:lpstr>目录</vt:lpstr>
      <vt:lpstr>PowerPoint 演示文稿</vt:lpstr>
      <vt:lpstr>PowerPoint 演示文稿</vt:lpstr>
      <vt:lpstr>PowerPoint 演示文稿</vt:lpstr>
      <vt:lpstr>数据挖掘-知识挖掘的核心</vt:lpstr>
      <vt:lpstr>数据、信息、知识</vt:lpstr>
      <vt:lpstr>Web挖掘的步骤</vt:lpstr>
      <vt:lpstr>商务智能中的数据挖掘步骤</vt:lpstr>
      <vt:lpstr>对何种数据进行数据挖掘</vt:lpstr>
      <vt:lpstr>目录</vt:lpstr>
      <vt:lpstr>数据挖掘功能</vt:lpstr>
      <vt:lpstr>数据挖掘功能-概念/类描述: 特性化和区分</vt:lpstr>
      <vt:lpstr>数据挖掘功能-关联规则挖掘</vt:lpstr>
      <vt:lpstr>数据挖掘功能-关联规则挖掘</vt:lpstr>
      <vt:lpstr>数据挖掘功能-分类</vt:lpstr>
      <vt:lpstr>数据挖掘功能-分类</vt:lpstr>
      <vt:lpstr>数据挖掘功能-预测</vt:lpstr>
      <vt:lpstr>数据挖掘功能-预测</vt:lpstr>
      <vt:lpstr>数据挖掘功能-分类和预测</vt:lpstr>
      <vt:lpstr>数据挖掘功能-聚类</vt:lpstr>
      <vt:lpstr>数据挖掘功能-聚类</vt:lpstr>
      <vt:lpstr>数据挖掘功能-聚类</vt:lpstr>
      <vt:lpstr>数据挖掘功能-聚类</vt:lpstr>
      <vt:lpstr>数据挖掘功能-聚类</vt:lpstr>
      <vt:lpstr>数据挖掘功能-聚类</vt:lpstr>
      <vt:lpstr>数据挖掘功能-孤立点分析</vt:lpstr>
      <vt:lpstr>数据挖掘功能-时序数据分析</vt:lpstr>
      <vt:lpstr>数据挖掘功能-结构和网络分析</vt:lpstr>
      <vt:lpstr>知识的评估</vt:lpstr>
      <vt:lpstr>数据挖掘：多个学科的融合</vt:lpstr>
      <vt:lpstr>为何需要多学科融合</vt:lpstr>
      <vt:lpstr>目录</vt:lpstr>
      <vt:lpstr>传统数据挖掘应用-市场分析和管理</vt:lpstr>
      <vt:lpstr>传统数据挖掘应用-市场分析和管理</vt:lpstr>
      <vt:lpstr>传统数据挖掘应用-欺诈行为检测和异常模式发现</vt:lpstr>
      <vt:lpstr>数据挖掘应用-新型应用</vt:lpstr>
      <vt:lpstr>目录</vt:lpstr>
      <vt:lpstr>数据挖掘的发展趋势</vt:lpstr>
      <vt:lpstr>数据挖掘主要问题</vt:lpstr>
      <vt:lpstr>数据挖掘主要问题</vt:lpstr>
      <vt:lpstr>数据挖掘领域顶级会议</vt:lpstr>
      <vt:lpstr>数据挖掘领域顶级期刊</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陈 蕾</cp:lastModifiedBy>
  <cp:revision>3282</cp:revision>
  <cp:lastPrinted>2018-06-09T17:02:00Z</cp:lastPrinted>
  <dcterms:created xsi:type="dcterms:W3CDTF">2016-05-18T20:32:00Z</dcterms:created>
  <dcterms:modified xsi:type="dcterms:W3CDTF">2023-08-08T03:22:38Z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